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40"/>
  </p:notesMasterIdLst>
  <p:sldIdLst>
    <p:sldId id="256" r:id="rId3"/>
    <p:sldId id="257" r:id="rId4"/>
    <p:sldId id="268" r:id="rId5"/>
    <p:sldId id="269" r:id="rId6"/>
    <p:sldId id="313" r:id="rId7"/>
    <p:sldId id="264" r:id="rId8"/>
    <p:sldId id="312" r:id="rId9"/>
    <p:sldId id="274" r:id="rId10"/>
    <p:sldId id="273" r:id="rId11"/>
    <p:sldId id="275" r:id="rId12"/>
    <p:sldId id="278" r:id="rId13"/>
    <p:sldId id="279" r:id="rId14"/>
    <p:sldId id="281" r:id="rId15"/>
    <p:sldId id="291" r:id="rId16"/>
    <p:sldId id="282" r:id="rId17"/>
    <p:sldId id="283" r:id="rId18"/>
    <p:sldId id="285" r:id="rId19"/>
    <p:sldId id="288" r:id="rId20"/>
    <p:sldId id="293" r:id="rId21"/>
    <p:sldId id="294" r:id="rId22"/>
    <p:sldId id="295" r:id="rId23"/>
    <p:sldId id="296" r:id="rId24"/>
    <p:sldId id="297" r:id="rId25"/>
    <p:sldId id="298" r:id="rId26"/>
    <p:sldId id="299" r:id="rId27"/>
    <p:sldId id="303" r:id="rId28"/>
    <p:sldId id="302" r:id="rId29"/>
    <p:sldId id="300" r:id="rId30"/>
    <p:sldId id="301" r:id="rId31"/>
    <p:sldId id="306" r:id="rId32"/>
    <p:sldId id="307" r:id="rId33"/>
    <p:sldId id="305" r:id="rId34"/>
    <p:sldId id="308" r:id="rId35"/>
    <p:sldId id="309" r:id="rId36"/>
    <p:sldId id="310" r:id="rId37"/>
    <p:sldId id="304"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an, Timothy" initials="TE" lastIdx="3" clrIdx="0">
    <p:extLst>
      <p:ext uri="{19B8F6BF-5375-455C-9EA6-DF929625EA0E}">
        <p15:presenceInfo xmlns:p15="http://schemas.microsoft.com/office/powerpoint/2012/main" userId="Egan, Timo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9" autoAdjust="0"/>
  </p:normalViewPr>
  <p:slideViewPr>
    <p:cSldViewPr>
      <p:cViewPr varScale="1">
        <p:scale>
          <a:sx n="82" d="100"/>
          <a:sy n="82" d="100"/>
        </p:scale>
        <p:origin x="15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673009AE-5760-4174-98A7-A5C8708FCAD4}"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E7891B58-A33A-474A-95CB-29AECD22D5A6}" type="slidenum">
              <a:rPr lang="en-US" smtClean="0"/>
              <a:t>‹#›</a:t>
            </a:fld>
            <a:endParaRPr lang="en-US"/>
          </a:p>
        </p:txBody>
      </p:sp>
    </p:spTree>
    <p:extLst>
      <p:ext uri="{BB962C8B-B14F-4D97-AF65-F5344CB8AC3E}">
        <p14:creationId xmlns:p14="http://schemas.microsoft.com/office/powerpoint/2010/main" val="41130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Notes: </a:t>
            </a:r>
          </a:p>
          <a:p>
            <a:pPr marL="168851" indent="-168851">
              <a:buFont typeface="Arial" panose="020B0604020202020204" pitchFamily="34" charset="0"/>
              <a:buChar char="•"/>
            </a:pPr>
            <a:r>
              <a:rPr lang="en-US" baseline="0" dirty="0" smtClean="0"/>
              <a:t>Why is a new time reporting process needed?  </a:t>
            </a:r>
          </a:p>
          <a:p>
            <a:pPr marL="168851" indent="-168851">
              <a:buFont typeface="Arial" panose="020B0604020202020204" pitchFamily="34" charset="0"/>
              <a:buChar char="•"/>
            </a:pPr>
            <a:r>
              <a:rPr lang="en-US" baseline="0" dirty="0" smtClean="0"/>
              <a:t>Centers for Medicare and Medicare Services (CMS) conducted a review of the MATP process and as a result, expressed concern on the accuracy of our time reporting process.  </a:t>
            </a:r>
          </a:p>
          <a:p>
            <a:pPr marL="168851" indent="-168851">
              <a:buFont typeface="Arial" panose="020B0604020202020204" pitchFamily="34" charset="0"/>
              <a:buChar char="•"/>
            </a:pPr>
            <a:r>
              <a:rPr lang="en-US" baseline="0" dirty="0" smtClean="0"/>
              <a:t>There are also federal regulations defined in the Code of Federal Regulations….previously in a Circular A-87….that contains standards and principles for determining direct and indirect costs applicable to Federal grants and contracts performed by state and local governments.  </a:t>
            </a:r>
          </a:p>
          <a:p>
            <a:pPr marL="168851" indent="-168851">
              <a:buFont typeface="Arial" panose="020B0604020202020204" pitchFamily="34" charset="0"/>
              <a:buChar char="•"/>
            </a:pPr>
            <a:r>
              <a:rPr lang="en-US" baseline="0" dirty="0" smtClean="0"/>
              <a:t>As a result of CMS review and federal regulations brings requests for time reporting changes.  </a:t>
            </a:r>
          </a:p>
          <a:p>
            <a:pPr marL="168851" indent="-168851">
              <a:buFont typeface="Arial" panose="020B0604020202020204" pitchFamily="34" charset="0"/>
              <a:buChar char="•"/>
            </a:pPr>
            <a:r>
              <a:rPr lang="en-US" baseline="0" dirty="0" smtClean="0"/>
              <a:t>On the lower half of this slide shows a graphic of a timeline that bring us to the present day.  </a:t>
            </a:r>
          </a:p>
        </p:txBody>
      </p:sp>
      <p:sp>
        <p:nvSpPr>
          <p:cNvPr id="4" name="Slide Number Placeholder 3"/>
          <p:cNvSpPr>
            <a:spLocks noGrp="1"/>
          </p:cNvSpPr>
          <p:nvPr>
            <p:ph type="sldNum" sz="quarter" idx="10"/>
          </p:nvPr>
        </p:nvSpPr>
        <p:spPr/>
        <p:txBody>
          <a:bodyPr/>
          <a:lstStyle/>
          <a:p>
            <a:fld id="{F36F0693-D3C7-444A-8D46-0A423A4F1B04}" type="slidenum">
              <a:rPr lang="en-US" smtClean="0"/>
              <a:t>2</a:t>
            </a:fld>
            <a:endParaRPr lang="en-US" dirty="0"/>
          </a:p>
        </p:txBody>
      </p:sp>
    </p:spTree>
    <p:extLst>
      <p:ext uri="{BB962C8B-B14F-4D97-AF65-F5344CB8AC3E}">
        <p14:creationId xmlns:p14="http://schemas.microsoft.com/office/powerpoint/2010/main" val="393968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43">
              <a:defRPr/>
            </a:pPr>
            <a:r>
              <a:rPr lang="en-US" dirty="0" smtClean="0"/>
              <a:t>Speaker Notes: </a:t>
            </a:r>
          </a:p>
          <a:p>
            <a:r>
              <a:rPr lang="en-US" baseline="0" dirty="0" smtClean="0"/>
              <a:t>This slide and the next slide provides examples of methods for identifying MATP direct and allocated costs for the major headings in the Revised MATP Cost Report.  </a:t>
            </a:r>
          </a:p>
          <a:p>
            <a:endParaRPr lang="en-US" baseline="0" dirty="0" smtClean="0"/>
          </a:p>
          <a:p>
            <a:r>
              <a:rPr lang="en-US" baseline="0" dirty="0" smtClean="0"/>
              <a:t>Instructions for reporting the costs by service model are included in the Instructions tab of each cost report model file.  For more details on how to claim each costs by service model structure (Vendor, Service Provider, or Hybrid), refer to the this tab in each report.  </a:t>
            </a:r>
          </a:p>
        </p:txBody>
      </p:sp>
      <p:sp>
        <p:nvSpPr>
          <p:cNvPr id="4" name="Slide Number Placeholder 3"/>
          <p:cNvSpPr>
            <a:spLocks noGrp="1"/>
          </p:cNvSpPr>
          <p:nvPr>
            <p:ph type="sldNum" sz="quarter" idx="10"/>
          </p:nvPr>
        </p:nvSpPr>
        <p:spPr/>
        <p:txBody>
          <a:bodyPr/>
          <a:lstStyle/>
          <a:p>
            <a:fld id="{F36F0693-D3C7-444A-8D46-0A423A4F1B0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3968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43">
              <a:defRPr/>
            </a:pPr>
            <a:r>
              <a:rPr lang="en-US" baseline="0" dirty="0" smtClean="0"/>
              <a:t>Speaker Notes:</a:t>
            </a:r>
          </a:p>
          <a:p>
            <a:pPr defTabSz="900543">
              <a:defRPr/>
            </a:pPr>
            <a:r>
              <a:rPr lang="en-US" baseline="0" dirty="0" smtClean="0"/>
              <a:t>This slide provides more examples of methods for identifying MATP direct and allocated costs for the major headings in the Revised MATP Cost Report. </a:t>
            </a:r>
          </a:p>
          <a:p>
            <a:pPr defTabSz="900543">
              <a:defRPr/>
            </a:pPr>
            <a:r>
              <a:rPr lang="en-US" baseline="0" dirty="0" smtClean="0"/>
              <a:t>You can refer </a:t>
            </a:r>
            <a:r>
              <a:rPr lang="en-US" dirty="0">
                <a:solidFill>
                  <a:prstClr val="black"/>
                </a:solidFill>
              </a:rPr>
              <a:t>MATP and Non-MATP activities which is embedded on this slide for a complete list.   </a:t>
            </a:r>
          </a:p>
          <a:p>
            <a:pPr defTabSz="900543">
              <a:defRPr/>
            </a:pPr>
            <a:endParaRPr lang="en-US" baseline="0" dirty="0" smtClean="0"/>
          </a:p>
        </p:txBody>
      </p:sp>
      <p:sp>
        <p:nvSpPr>
          <p:cNvPr id="4" name="Slide Number Placeholder 3"/>
          <p:cNvSpPr>
            <a:spLocks noGrp="1"/>
          </p:cNvSpPr>
          <p:nvPr>
            <p:ph type="sldNum" sz="quarter" idx="10"/>
          </p:nvPr>
        </p:nvSpPr>
        <p:spPr/>
        <p:txBody>
          <a:bodyPr/>
          <a:lstStyle/>
          <a:p>
            <a:fld id="{F36F0693-D3C7-444A-8D46-0A423A4F1B0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3968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a:t>
            </a:r>
          </a:p>
          <a:p>
            <a:pPr marL="171450" indent="-171450">
              <a:buFont typeface="Arial" panose="020B0604020202020204" pitchFamily="34" charset="0"/>
              <a:buChar char="•"/>
            </a:pPr>
            <a:r>
              <a:rPr lang="en-US" dirty="0" smtClean="0"/>
              <a:t>The</a:t>
            </a:r>
            <a:r>
              <a:rPr lang="en-US" baseline="0" dirty="0" smtClean="0"/>
              <a:t> time reporting methodology we will be implementing is called Random Moment Time Study.</a:t>
            </a:r>
          </a:p>
          <a:p>
            <a:pPr marL="171450" indent="-171450">
              <a:buFont typeface="Arial" panose="020B0604020202020204" pitchFamily="34" charset="0"/>
              <a:buChar char="•"/>
            </a:pPr>
            <a:r>
              <a:rPr lang="en-US" baseline="0" dirty="0" smtClean="0"/>
              <a:t>What is Random Moment Time Study?  </a:t>
            </a:r>
          </a:p>
          <a:p>
            <a:pPr marL="171450" indent="-171450">
              <a:buFont typeface="Arial" panose="020B0604020202020204" pitchFamily="34" charset="0"/>
              <a:buChar char="•"/>
            </a:pPr>
            <a:r>
              <a:rPr lang="en-US" baseline="0" dirty="0" smtClean="0"/>
              <a:t>RMS is the most frequently used time reporting method for cost allocation to document and track time for staff working on federal, state, and local programs.  </a:t>
            </a:r>
          </a:p>
          <a:p>
            <a:pPr marL="171450" indent="-171450">
              <a:buFont typeface="Arial" panose="020B0604020202020204" pitchFamily="34" charset="0"/>
              <a:buChar char="•"/>
            </a:pPr>
            <a:r>
              <a:rPr lang="en-US" baseline="0" dirty="0" smtClean="0"/>
              <a:t>This technique is approved by CMS.  </a:t>
            </a:r>
          </a:p>
          <a:p>
            <a:pPr marL="171450" indent="-171450">
              <a:buFont typeface="Arial" panose="020B0604020202020204" pitchFamily="34" charset="0"/>
              <a:buChar char="•"/>
            </a:pPr>
            <a:r>
              <a:rPr lang="en-US" baseline="0" dirty="0" smtClean="0"/>
              <a:t>RMS method polls staff at random time intervals over a given time period to track their time on all the activities and programs worked.  </a:t>
            </a:r>
          </a:p>
          <a:p>
            <a:pPr marL="171450" indent="-171450">
              <a:buFont typeface="Arial" panose="020B0604020202020204" pitchFamily="34" charset="0"/>
              <a:buChar char="•"/>
            </a:pPr>
            <a:r>
              <a:rPr lang="en-US" baseline="0" dirty="0" smtClean="0"/>
              <a:t>RMS has become an industry standard in the Public Sector.  </a:t>
            </a:r>
          </a:p>
          <a:p>
            <a:pPr marL="171450" indent="-171450">
              <a:buFont typeface="Arial" panose="020B0604020202020204" pitchFamily="34" charset="0"/>
              <a:buChar char="•"/>
            </a:pPr>
            <a:r>
              <a:rPr lang="en-US" baseline="0" dirty="0" smtClean="0"/>
              <a:t>Those were a few facts about RMS.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How are we going to use it for MATP?  </a:t>
            </a:r>
          </a:p>
          <a:p>
            <a:pPr marL="171450" indent="-171450">
              <a:buFont typeface="Arial" panose="020B0604020202020204" pitchFamily="34" charset="0"/>
              <a:buChar char="•"/>
            </a:pPr>
            <a:r>
              <a:rPr lang="en-US" baseline="0" dirty="0" smtClean="0"/>
              <a:t>MATP time study will be conducted over a random 4 week consecutive period each quarter.  The random 4 weeks will be selected by DHS.  </a:t>
            </a:r>
          </a:p>
          <a:p>
            <a:pPr marL="171450" indent="-171450">
              <a:buFont typeface="Arial" panose="020B0604020202020204" pitchFamily="34" charset="0"/>
              <a:buChar char="•"/>
            </a:pPr>
            <a:r>
              <a:rPr lang="en-US" baseline="0" dirty="0" smtClean="0"/>
              <a:t>The MATP time study will consist of a minimum of 115 employees reporting 100% of their time for the 4 chosen weeks.  This will result in a significant time sample of 115 employees and 460 worker weeks.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latin typeface="Arial" panose="020B0604020202020204" pitchFamily="34" charset="0"/>
                <a:cs typeface="Arial" panose="020B0604020202020204" pitchFamily="34" charset="0"/>
              </a:rPr>
              <a:t>DHS will randomly select 115 eligible employees from across the state based on the survey previously conducted by DHS.</a:t>
            </a:r>
            <a:endParaRPr lang="en-US" baseline="0" dirty="0" smtClean="0"/>
          </a:p>
          <a:p>
            <a:pPr marL="171450" indent="-171450">
              <a:buFont typeface="Arial" panose="020B0604020202020204" pitchFamily="34" charset="0"/>
              <a:buChar char="•"/>
            </a:pPr>
            <a:r>
              <a:rPr lang="en-US" baseline="0" dirty="0" smtClean="0"/>
              <a:t>County staff chosen for the sampling will be required to record their time to MATP and other program activities in 15 minute increments during their daily work schedule.  </a:t>
            </a:r>
          </a:p>
          <a:p>
            <a:pPr marL="171450" indent="-171450">
              <a:buFont typeface="Arial" panose="020B0604020202020204" pitchFamily="34" charset="0"/>
              <a:buChar char="•"/>
            </a:pPr>
            <a:r>
              <a:rPr lang="en-US" baseline="0" dirty="0" smtClean="0"/>
              <a:t>The results of the time study will be used to allocate direct staff salary to MATP across all grantees selecting this method.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latin typeface="Arial" panose="020B0604020202020204" pitchFamily="34" charset="0"/>
                <a:cs typeface="Arial" panose="020B0604020202020204" pitchFamily="34" charset="0"/>
              </a:rPr>
              <a:t>The Grantee will assign a time study coordinator to work with DHS.  </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36F0693-D3C7-444A-8D46-0A423A4F1B04}" type="slidenum">
              <a:rPr lang="en-US" smtClean="0"/>
              <a:t>5</a:t>
            </a:fld>
            <a:endParaRPr lang="en-US" dirty="0"/>
          </a:p>
        </p:txBody>
      </p:sp>
    </p:spTree>
    <p:extLst>
      <p:ext uri="{BB962C8B-B14F-4D97-AF65-F5344CB8AC3E}">
        <p14:creationId xmlns:p14="http://schemas.microsoft.com/office/powerpoint/2010/main" val="419962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Notes: </a:t>
            </a:r>
          </a:p>
          <a:p>
            <a:pPr marL="168851" indent="-168851">
              <a:buFont typeface="Arial" panose="020B0604020202020204" pitchFamily="34" charset="0"/>
              <a:buChar char="•"/>
            </a:pPr>
            <a:r>
              <a:rPr lang="en-US" baseline="0" dirty="0" smtClean="0"/>
              <a:t>This slide lays out the 4 stakeholders and impact to each of them.  </a:t>
            </a:r>
          </a:p>
          <a:p>
            <a:pPr marL="619123" lvl="1" indent="-168851">
              <a:buFont typeface="Arial" panose="020B0604020202020204" pitchFamily="34" charset="0"/>
              <a:buChar char="•"/>
            </a:pPr>
            <a:r>
              <a:rPr lang="en-US" baseline="0" dirty="0" smtClean="0"/>
              <a:t>MATP Participants will use PAR reports to record time to MATP and other program activities in 15 minute increments during the daily work schedule. </a:t>
            </a:r>
          </a:p>
          <a:p>
            <a:pPr marL="619123" lvl="1" indent="-168851">
              <a:buFont typeface="Arial" panose="020B0604020202020204" pitchFamily="34" charset="0"/>
              <a:buChar char="•"/>
            </a:pPr>
            <a:r>
              <a:rPr lang="en-US" baseline="0" dirty="0" smtClean="0"/>
              <a:t>Supervisors will oversee the compliance of participants on a daily basis </a:t>
            </a:r>
          </a:p>
          <a:p>
            <a:pPr marL="619123" lvl="1" indent="-168851" defTabSz="900543">
              <a:buFont typeface="Arial" panose="020B0604020202020204" pitchFamily="34" charset="0"/>
              <a:buChar char="•"/>
              <a:defRPr/>
            </a:pPr>
            <a:r>
              <a:rPr lang="en-US" baseline="0" dirty="0" smtClean="0"/>
              <a:t>Coordinators will review and sign time reporting sheets.  They will summarize time study results and submit them to DHS.  </a:t>
            </a:r>
          </a:p>
          <a:p>
            <a:pPr marL="619123" lvl="1" indent="-168851" defTabSz="900543">
              <a:buFont typeface="Arial" panose="020B0604020202020204" pitchFamily="34" charset="0"/>
              <a:buChar char="•"/>
              <a:defRPr/>
            </a:pPr>
            <a:r>
              <a:rPr lang="en-US" baseline="0" dirty="0" smtClean="0"/>
              <a:t>Financial Managers will review and approve the Coordinators’ calculation of the direct administrative MATP costs.  They will also manage and oversee the quarterly time study results prior to submission to DHS. </a:t>
            </a:r>
          </a:p>
          <a:p>
            <a:pPr marL="619123" lvl="1" indent="-168851">
              <a:buFont typeface="Arial" panose="020B0604020202020204" pitchFamily="34" charset="0"/>
              <a:buChar char="•"/>
            </a:pPr>
            <a:r>
              <a:rPr lang="en-US" baseline="0" dirty="0" smtClean="0"/>
              <a:t>Human Services Directors will oversee the time study process and ensure compliance of the federal standards </a:t>
            </a:r>
          </a:p>
          <a:p>
            <a:pPr marL="619123" lvl="1" indent="-168851">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36F0693-D3C7-444A-8D46-0A423A4F1B04}" type="slidenum">
              <a:rPr lang="en-US" smtClean="0"/>
              <a:t>6</a:t>
            </a:fld>
            <a:endParaRPr lang="en-US" dirty="0"/>
          </a:p>
        </p:txBody>
      </p:sp>
    </p:spTree>
    <p:extLst>
      <p:ext uri="{BB962C8B-B14F-4D97-AF65-F5344CB8AC3E}">
        <p14:creationId xmlns:p14="http://schemas.microsoft.com/office/powerpoint/2010/main" val="393968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a:t>
            </a:r>
          </a:p>
          <a:p>
            <a:pPr marL="168851" indent="-168851">
              <a:buFont typeface="Arial" panose="020B0604020202020204" pitchFamily="34" charset="0"/>
              <a:buChar char="•"/>
            </a:pPr>
            <a:r>
              <a:rPr lang="en-US" dirty="0" smtClean="0"/>
              <a:t>As</a:t>
            </a:r>
            <a:r>
              <a:rPr lang="en-US" baseline="0" dirty="0" smtClean="0"/>
              <a:t> new and revised training materials are available for the stakeholders, we will be placing them to the DHS website listed on the slide.  </a:t>
            </a:r>
          </a:p>
          <a:p>
            <a:pPr marL="168851" indent="-168851">
              <a:buFont typeface="Arial" panose="020B0604020202020204" pitchFamily="34" charset="0"/>
              <a:buChar char="•"/>
            </a:pPr>
            <a:r>
              <a:rPr lang="en-US" baseline="0" dirty="0" smtClean="0"/>
              <a:t>A copy of this presentation will be placed on the website within the next 24 hours.  </a:t>
            </a:r>
          </a:p>
          <a:p>
            <a:pPr marL="168851" indent="-168851">
              <a:buFont typeface="Arial" panose="020B0604020202020204" pitchFamily="34" charset="0"/>
              <a:buChar char="•"/>
            </a:pPr>
            <a:r>
              <a:rPr lang="en-US" baseline="0" dirty="0" smtClean="0"/>
              <a:t>For any other questions or comments you have that’s not addressed in this presentation or any of the training materials posted, please feel free to contact Mara Perez, DHS’s Financial Management Section Chief of the Bureau of Managed Care Operations at her email address on the slide.  </a:t>
            </a:r>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3968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46B55746-C1E8-4EF6-90B4-F387A09767F7}" type="datetime1">
              <a:rPr lang="en-US" smtClean="0">
                <a:solidFill>
                  <a:prstClr val="white"/>
                </a:solidFill>
              </a:rPr>
              <a:t>11/4/2016</a:t>
            </a:fld>
            <a:endParaRPr lang="en-US" dirty="0">
              <a:solidFill>
                <a:prstClr val="white"/>
              </a:solidFill>
            </a:endParaRPr>
          </a:p>
        </p:txBody>
      </p:sp>
    </p:spTree>
    <p:extLst>
      <p:ext uri="{BB962C8B-B14F-4D97-AF65-F5344CB8AC3E}">
        <p14:creationId xmlns:p14="http://schemas.microsoft.com/office/powerpoint/2010/main" val="56431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6BBA48DE-067F-4EA0-8FCD-BD0F4DBC7BDB}" type="datetime1">
              <a:rPr lang="en-US" smtClean="0">
                <a:solidFill>
                  <a:prstClr val="white"/>
                </a:solidFill>
              </a:rPr>
              <a:t>11/4/2016</a:t>
            </a:fld>
            <a:endParaRPr lang="en-US" dirty="0">
              <a:solidFill>
                <a:prstClr val="white"/>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6798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76C480A3-7FE7-4F71-A342-F12A74892974}" type="datetime1">
              <a:rPr lang="en-US" smtClean="0">
                <a:solidFill>
                  <a:prstClr val="white"/>
                </a:solidFill>
              </a:rPr>
              <a:t>11/4/2016</a:t>
            </a:fld>
            <a:endParaRPr lang="en-US" dirty="0">
              <a:solidFill>
                <a:prstClr val="white"/>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9203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EB8A22E9-33E1-43C3-B3F9-23AB70C3A587}" type="datetime1">
              <a:rPr lang="en-US" smtClean="0">
                <a:solidFill>
                  <a:prstClr val="white"/>
                </a:solidFill>
              </a:rPr>
              <a:t>11/4/2016</a:t>
            </a:fld>
            <a:endParaRPr lang="en-US" dirty="0">
              <a:solidFill>
                <a:prstClr val="white"/>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4079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C765301-1DF2-4BC1-B5A5-CCEDD7DD7F7E}" type="datetime1">
              <a:rPr lang="en-US" smtClean="0">
                <a:solidFill>
                  <a:prstClr val="white"/>
                </a:solidFill>
              </a:rPr>
              <a:t>11/4/2016</a:t>
            </a:fld>
            <a:endParaRPr lang="en-US" dirty="0">
              <a:solidFill>
                <a:prstClr val="white"/>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4985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09E67DD9-32DF-4A2E-89B9-BEBE3478C5FD}" type="datetime1">
              <a:rPr lang="en-US" smtClean="0">
                <a:solidFill>
                  <a:prstClr val="white"/>
                </a:solidFill>
              </a:rPr>
              <a:t>11/4/2016</a:t>
            </a:fld>
            <a:endParaRPr lang="en-US" dirty="0">
              <a:solidFill>
                <a:prstClr val="white"/>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1671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C3FF4FFC-AB54-4826-9E66-1E6CB5C80E8A}" type="datetime1">
              <a:rPr lang="en-US" smtClean="0">
                <a:solidFill>
                  <a:prstClr val="white"/>
                </a:solidFill>
              </a:rPr>
              <a:t>11/4/2016</a:t>
            </a:fld>
            <a:endParaRPr lang="en-US" dirty="0">
              <a:solidFill>
                <a:prstClr val="white"/>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682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6403B196-EF97-4F83-8158-9D51605BFA99}" type="datetime1">
              <a:rPr lang="en-US" smtClean="0">
                <a:solidFill>
                  <a:prstClr val="white"/>
                </a:solidFill>
              </a:rPr>
              <a:t>11/4/2016</a:t>
            </a:fld>
            <a:endParaRPr lang="en-US" dirty="0">
              <a:solidFill>
                <a:prstClr val="white"/>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3911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9320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634224D-E922-49D4-AAC5-CCE3FD762F98}" type="datetime1">
              <a:rPr lang="en-US" smtClean="0">
                <a:solidFill>
                  <a:prstClr val="white"/>
                </a:solidFill>
              </a:rPr>
              <a:t>11/4/2016</a:t>
            </a:fld>
            <a:endParaRPr lang="en-US" dirty="0">
              <a:solidFill>
                <a:prstClr val="white"/>
              </a:solidFill>
            </a:endParaRPr>
          </a:p>
        </p:txBody>
      </p:sp>
    </p:spTree>
    <p:extLst>
      <p:ext uri="{BB962C8B-B14F-4D97-AF65-F5344CB8AC3E}">
        <p14:creationId xmlns:p14="http://schemas.microsoft.com/office/powerpoint/2010/main" val="31420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E1908B9-8A38-40D9-8D43-46CF1C7769B7}" type="datetime1">
              <a:rPr lang="en-US" smtClean="0">
                <a:solidFill>
                  <a:prstClr val="white"/>
                </a:solidFill>
              </a:rPr>
              <a:t>11/4/2016</a:t>
            </a:fld>
            <a:endParaRPr lang="en-US" dirty="0">
              <a:solidFill>
                <a:prstClr val="white"/>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1620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4C704542-A6E6-4825-BD08-439AE25BA2DE}" type="datetime1">
              <a:rPr lang="en-US" smtClean="0">
                <a:solidFill>
                  <a:prstClr val="white"/>
                </a:solidFill>
              </a:rPr>
              <a:t>11/4/2016</a:t>
            </a:fld>
            <a:endParaRPr lang="en-US" dirty="0">
              <a:solidFill>
                <a:prstClr val="white"/>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solidFill>
                  <a:prstClr val="white"/>
                </a:solidFill>
              </a:rPr>
              <a:pPr>
                <a:defRPr/>
              </a:pPr>
              <a:t>‹#›</a:t>
            </a:fld>
            <a:endParaRPr lang="en-US" dirty="0">
              <a:solidFill>
                <a:prstClr val="white"/>
              </a:solidFill>
            </a:endParaRP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9258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fontAlgn="base" hangingPunct="1">
              <a:spcBef>
                <a:spcPct val="0"/>
              </a:spcBef>
              <a:spcAft>
                <a:spcPct val="0"/>
              </a:spcAft>
              <a:defRPr/>
            </a:pPr>
            <a:endParaRPr lang="en-US" sz="1400" b="1" dirty="0">
              <a:solidFill>
                <a:prstClr val="black"/>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400" dirty="0">
                <a:solidFill>
                  <a:prstClr val="white"/>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r>
              <a:rPr lang="en-US" altLang="en-US" sz="1400" dirty="0">
                <a:solidFill>
                  <a:prstClr val="white"/>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400" dirty="0">
                <a:solidFill>
                  <a:prstClr val="white"/>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endParaRPr lang="en-US" altLang="en-US" sz="1400" dirty="0">
              <a:solidFill>
                <a:prstClr val="white"/>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fontAlgn="base">
              <a:spcBef>
                <a:spcPct val="0"/>
              </a:spcBef>
              <a:spcAft>
                <a:spcPct val="0"/>
              </a:spcAft>
              <a:defRPr/>
            </a:pPr>
            <a:fld id="{A2DA72F9-834D-498A-B72C-5F7F3764FB40}" type="datetime1">
              <a:rPr lang="en-US" smtClean="0">
                <a:solidFill>
                  <a:prstClr val="white"/>
                </a:solidFill>
                <a:ea typeface="ＭＳ Ｐゴシック" pitchFamily="-106" charset="-128"/>
              </a:rPr>
              <a:t>11/4/2016</a:t>
            </a:fld>
            <a:endParaRPr lang="en-US" dirty="0">
              <a:solidFill>
                <a:prstClr val="white"/>
              </a:solidFill>
              <a:ea typeface="ＭＳ Ｐゴシック" pitchFamily="-106" charset="-128"/>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fontAlgn="base">
              <a:spcBef>
                <a:spcPct val="0"/>
              </a:spcBef>
              <a:spcAft>
                <a:spcPct val="0"/>
              </a:spcAft>
              <a:defRPr/>
            </a:pPr>
            <a:fld id="{9C10EB89-1475-4332-AC66-2657F847E4F2}" type="slidenum">
              <a:rPr lang="en-US" smtClean="0">
                <a:solidFill>
                  <a:prstClr val="white"/>
                </a:solidFill>
              </a:rPr>
              <a:pPr fontAlgn="base">
                <a:spcBef>
                  <a:spcPct val="0"/>
                </a:spcBef>
                <a:spcAft>
                  <a:spcPct val="0"/>
                </a:spcAft>
                <a:defRPr/>
              </a:pPr>
              <a:t>‹#›</a:t>
            </a:fld>
            <a:endParaRPr lang="en-US" dirty="0">
              <a:solidFill>
                <a:prstClr val="white"/>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6153150"/>
            <a:ext cx="8229600" cy="40005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200001"/>
            <a:ext cx="8229600" cy="276999"/>
          </a:xfrm>
          <a:prstGeom prst="rect">
            <a:avLst/>
          </a:prstGeom>
          <a:noFill/>
        </p:spPr>
        <p:txBody>
          <a:bodyPr wrap="square" rtlCol="0">
            <a:spAutoFit/>
          </a:bodyPr>
          <a:lstStyle/>
          <a:p>
            <a:pPr algn="ctr" fontAlgn="base">
              <a:spcBef>
                <a:spcPct val="0"/>
              </a:spcBef>
              <a:spcAft>
                <a:spcPct val="0"/>
              </a:spcAft>
            </a:pPr>
            <a:r>
              <a:rPr lang="en-US" sz="1200" dirty="0" smtClean="0">
                <a:solidFill>
                  <a:prstClr val="white"/>
                </a:solidFill>
                <a:ea typeface="ＭＳ Ｐゴシック" pitchFamily="-106" charset="-128"/>
              </a:rPr>
              <a:t>www.dhs.state.pa.us</a:t>
            </a:r>
            <a:endParaRPr lang="en-US" sz="1200" dirty="0">
              <a:solidFill>
                <a:prstClr val="white"/>
              </a:solidFill>
              <a:ea typeface="ＭＳ Ｐゴシック" pitchFamily="-106" charset="-128"/>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4772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fontAlgn="base" hangingPunct="1">
              <a:spcBef>
                <a:spcPct val="0"/>
              </a:spcBef>
              <a:spcAft>
                <a:spcPct val="0"/>
              </a:spcAft>
              <a:defRPr/>
            </a:pPr>
            <a:endParaRPr lang="en-US" sz="1400" b="1" dirty="0">
              <a:solidFill>
                <a:prstClr val="black"/>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400" dirty="0">
                <a:solidFill>
                  <a:prstClr val="white"/>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r>
              <a:rPr lang="en-US" altLang="en-US" sz="1400" dirty="0">
                <a:solidFill>
                  <a:prstClr val="white"/>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400" dirty="0">
                <a:solidFill>
                  <a:prstClr val="white"/>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endParaRPr lang="en-US" altLang="en-US" sz="1400" dirty="0">
              <a:solidFill>
                <a:prstClr val="white"/>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fontAlgn="base">
              <a:spcBef>
                <a:spcPct val="0"/>
              </a:spcBef>
              <a:spcAft>
                <a:spcPct val="0"/>
              </a:spcAft>
              <a:defRPr/>
            </a:pPr>
            <a:fld id="{375636F7-B6DB-49F1-9A29-3739C1697640}" type="datetime1">
              <a:rPr lang="en-US" smtClean="0">
                <a:solidFill>
                  <a:prstClr val="white"/>
                </a:solidFill>
                <a:ea typeface="ＭＳ Ｐゴシック" pitchFamily="-106" charset="-128"/>
              </a:rPr>
              <a:t>11/4/2016</a:t>
            </a:fld>
            <a:endParaRPr lang="en-US" dirty="0">
              <a:solidFill>
                <a:prstClr val="white"/>
              </a:solidFill>
              <a:ea typeface="ＭＳ Ｐゴシック" pitchFamily="-106" charset="-128"/>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fontAlgn="base">
              <a:spcBef>
                <a:spcPct val="0"/>
              </a:spcBef>
              <a:spcAft>
                <a:spcPct val="0"/>
              </a:spcAft>
              <a:defRPr/>
            </a:pPr>
            <a:fld id="{9C10EB89-1475-4332-AC66-2657F847E4F2}" type="slidenum">
              <a:rPr lang="en-US" smtClean="0">
                <a:solidFill>
                  <a:prstClr val="white"/>
                </a:solidFill>
              </a:rPr>
              <a:pPr fontAlgn="base">
                <a:spcBef>
                  <a:spcPct val="0"/>
                </a:spcBef>
                <a:spcAft>
                  <a:spcPct val="0"/>
                </a:spcAft>
                <a:defRPr/>
              </a:pPr>
              <a:t>‹#›</a:t>
            </a:fld>
            <a:endParaRPr lang="en-US" dirty="0">
              <a:solidFill>
                <a:prstClr val="white"/>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6153150"/>
            <a:ext cx="8229600" cy="40005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200001"/>
            <a:ext cx="8229600" cy="276999"/>
          </a:xfrm>
          <a:prstGeom prst="rect">
            <a:avLst/>
          </a:prstGeom>
          <a:noFill/>
        </p:spPr>
        <p:txBody>
          <a:bodyPr wrap="square" rtlCol="0">
            <a:spAutoFit/>
          </a:bodyPr>
          <a:lstStyle/>
          <a:p>
            <a:pPr algn="ctr" fontAlgn="base">
              <a:spcBef>
                <a:spcPct val="0"/>
              </a:spcBef>
              <a:spcAft>
                <a:spcPct val="0"/>
              </a:spcAft>
            </a:pPr>
            <a:r>
              <a:rPr lang="en-US" sz="1200" dirty="0" smtClean="0">
                <a:solidFill>
                  <a:prstClr val="white"/>
                </a:solidFill>
                <a:ea typeface="ＭＳ Ｐゴシック" pitchFamily="-106" charset="-128"/>
              </a:rPr>
              <a:t>www.dhs.state.pa.us</a:t>
            </a:r>
            <a:endParaRPr lang="en-US" sz="1200" dirty="0">
              <a:solidFill>
                <a:prstClr val="white"/>
              </a:solidFill>
              <a:ea typeface="ＭＳ Ｐゴシック" pitchFamily="-106" charset="-128"/>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999621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atp.pa.gov/"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c-bsalett@pa.gov"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matp.pa.gov/Training.aspx" TargetMode="External"/><Relationship Id="rId5" Type="http://schemas.openxmlformats.org/officeDocument/2006/relationships/hyperlink" Target="http://www.dhs.state.pa.us/" TargetMode="External"/><Relationship Id="rId4" Type="http://schemas.openxmlformats.org/officeDocument/2006/relationships/hyperlink" Target="mailto:bsalett@p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676400"/>
            <a:ext cx="7772400" cy="3276600"/>
          </a:xfrm>
          <a:prstGeom prst="rect">
            <a:avLst/>
          </a:prstGeom>
        </p:spPr>
        <p:txBody>
          <a:bodyPr>
            <a:normAutofit/>
          </a:bodyPr>
          <a:lstStyle/>
          <a:p>
            <a:r>
              <a:rPr lang="en-US" b="1" dirty="0">
                <a:solidFill>
                  <a:schemeClr val="accent1"/>
                </a:solidFill>
              </a:rPr>
              <a:t>MATP </a:t>
            </a:r>
            <a:r>
              <a:rPr lang="en-US" b="1" dirty="0" smtClean="0">
                <a:solidFill>
                  <a:schemeClr val="accent1"/>
                </a:solidFill>
              </a:rPr>
              <a:t>Time Study Manual for Time Study Coordinators and Participants</a:t>
            </a:r>
            <a:br>
              <a:rPr lang="en-US" b="1" dirty="0" smtClean="0">
                <a:solidFill>
                  <a:schemeClr val="accent1"/>
                </a:solidFill>
              </a:rPr>
            </a:br>
            <a:r>
              <a:rPr lang="en-US" b="1" dirty="0">
                <a:solidFill>
                  <a:schemeClr val="accent1"/>
                </a:solidFill>
              </a:rPr>
              <a:t>November 2016</a:t>
            </a:r>
            <a:endParaRPr lang="en-US" b="1" dirty="0">
              <a:solidFill>
                <a:schemeClr val="accent1"/>
              </a:solidFill>
            </a:endParaRPr>
          </a:p>
        </p:txBody>
      </p:sp>
      <p:sp>
        <p:nvSpPr>
          <p:cNvPr id="3" name="Date Placeholder 2"/>
          <p:cNvSpPr>
            <a:spLocks noGrp="1"/>
          </p:cNvSpPr>
          <p:nvPr>
            <p:ph type="dt" sz="half" idx="10"/>
          </p:nvPr>
        </p:nvSpPr>
        <p:spPr/>
        <p:txBody>
          <a:bodyPr/>
          <a:lstStyle/>
          <a:p>
            <a:pPr>
              <a:defRPr/>
            </a:pPr>
            <a:fld id="{2BC96C43-734C-476B-8942-96C0B04189B6}" type="datetime1">
              <a:rPr lang="en-US" smtClean="0">
                <a:solidFill>
                  <a:prstClr val="white"/>
                </a:solidFill>
              </a:rPr>
              <a:t>11/4/2016</a:t>
            </a:fld>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1</a:t>
            </a:fld>
            <a:endParaRPr lang="en-US" dirty="0">
              <a:solidFill>
                <a:prstClr val="white"/>
              </a:solidFill>
            </a:endParaRPr>
          </a:p>
        </p:txBody>
      </p:sp>
    </p:spTree>
    <p:extLst>
      <p:ext uri="{BB962C8B-B14F-4D97-AF65-F5344CB8AC3E}">
        <p14:creationId xmlns:p14="http://schemas.microsoft.com/office/powerpoint/2010/main" val="2168800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83E449-8504-473B-903D-F71B0ADE9106}"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10</a:t>
            </a:fld>
            <a:endParaRPr lang="en-US"/>
          </a:p>
        </p:txBody>
      </p:sp>
      <p:pic>
        <p:nvPicPr>
          <p:cNvPr id="9218" name="Picture 2" descr="C:\Users\bbenetti\Desktop\Capture5.PNG"/>
          <p:cNvPicPr>
            <a:picLocks noChangeAspect="1" noChangeArrowheads="1"/>
          </p:cNvPicPr>
          <p:nvPr/>
        </p:nvPicPr>
        <p:blipFill rotWithShape="1">
          <a:blip r:embed="rId2">
            <a:extLst>
              <a:ext uri="{28A0092B-C50C-407E-A947-70E740481C1C}">
                <a14:useLocalDpi xmlns:a14="http://schemas.microsoft.com/office/drawing/2010/main" val="0"/>
              </a:ext>
            </a:extLst>
          </a:blip>
          <a:srcRect l="862" t="4615" r="862" b="15385"/>
          <a:stretch/>
        </p:blipFill>
        <p:spPr bwMode="auto">
          <a:xfrm>
            <a:off x="304800" y="1524000"/>
            <a:ext cx="8686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800600"/>
            <a:ext cx="4038600" cy="83099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 is an Excel based tool to use for tracking time</a:t>
            </a:r>
          </a:p>
          <a:p>
            <a:endPar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545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4899D9-F16D-46AB-BA7C-D619D78ED8CF}" type="datetime1">
              <a:rPr lang="en-US" smtClean="0"/>
              <a:t>11/4/2016</a:t>
            </a:fld>
            <a:endParaRPr lang="en-US"/>
          </a:p>
        </p:txBody>
      </p:sp>
      <p:sp>
        <p:nvSpPr>
          <p:cNvPr id="6" name="Slide Number Placeholder 5"/>
          <p:cNvSpPr>
            <a:spLocks noGrp="1"/>
          </p:cNvSpPr>
          <p:nvPr>
            <p:ph type="sldNum" sz="quarter" idx="12"/>
          </p:nvPr>
        </p:nvSpPr>
        <p:spPr/>
        <p:txBody>
          <a:bodyPr/>
          <a:lstStyle/>
          <a:p>
            <a:fld id="{F6AF3CEB-10C6-4659-9F93-3820E985BC08}" type="slidenum">
              <a:rPr lang="en-US" smtClean="0"/>
              <a:t>11</a:t>
            </a:fld>
            <a:endParaRPr lang="en-US"/>
          </a:p>
        </p:txBody>
      </p:sp>
      <p:pic>
        <p:nvPicPr>
          <p:cNvPr id="12290" name="Picture 2" descr="C:\Users\bbenetti\Desktop\Capture8.PNG"/>
          <p:cNvPicPr>
            <a:picLocks noChangeAspect="1" noChangeArrowheads="1"/>
          </p:cNvPicPr>
          <p:nvPr/>
        </p:nvPicPr>
        <p:blipFill rotWithShape="1">
          <a:blip r:embed="rId2">
            <a:extLst>
              <a:ext uri="{28A0092B-C50C-407E-A947-70E740481C1C}">
                <a14:useLocalDpi xmlns:a14="http://schemas.microsoft.com/office/drawing/2010/main" val="0"/>
              </a:ext>
            </a:extLst>
          </a:blip>
          <a:srcRect l="855" t="3031" r="855" b="6036"/>
          <a:stretch/>
        </p:blipFill>
        <p:spPr bwMode="auto">
          <a:xfrm>
            <a:off x="152400" y="1295400"/>
            <a:ext cx="8763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2416076"/>
            <a:ext cx="2971800" cy="2308324"/>
          </a:xfrm>
          <a:prstGeom prst="rect">
            <a:avLst/>
          </a:prstGeom>
          <a:noFill/>
        </p:spPr>
        <p:txBody>
          <a:bodyPr wrap="square" rtlCol="0">
            <a:spAutoFit/>
          </a:bodyPr>
          <a:lstStyle/>
          <a:p>
            <a:r>
              <a:rPr lang="en-US" b="1" dirty="0" smtClean="0">
                <a:solidFill>
                  <a:schemeClr val="accent1"/>
                </a:solidFill>
              </a:rPr>
              <a:t>Instructions will be provided in the first tab for both Excel Users and Non-Excel Users.  The Personnel Activity Report (PAR) may be completed electronically or printed out and filled in by hand.   </a:t>
            </a:r>
            <a:endParaRPr lang="en-US" b="1" dirty="0">
              <a:solidFill>
                <a:schemeClr val="accent1"/>
              </a:solidFill>
            </a:endParaRPr>
          </a:p>
        </p:txBody>
      </p:sp>
    </p:spTree>
    <p:extLst>
      <p:ext uri="{BB962C8B-B14F-4D97-AF65-F5344CB8AC3E}">
        <p14:creationId xmlns:p14="http://schemas.microsoft.com/office/powerpoint/2010/main" val="37316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FDBC07-897B-4609-B7A6-BAC1157B139F}"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12</a:t>
            </a:fld>
            <a:endParaRPr lang="en-US"/>
          </a:p>
        </p:txBody>
      </p:sp>
      <p:sp>
        <p:nvSpPr>
          <p:cNvPr id="2" name="Title 1"/>
          <p:cNvSpPr>
            <a:spLocks noGrp="1"/>
          </p:cNvSpPr>
          <p:nvPr>
            <p:ph type="title" idx="4294967295"/>
          </p:nvPr>
        </p:nvSpPr>
        <p:spPr>
          <a:xfrm>
            <a:off x="152400" y="1143000"/>
            <a:ext cx="8436429" cy="914400"/>
          </a:xfrm>
          <a:prstGeom prst="rect">
            <a:avLst/>
          </a:prstGeom>
        </p:spPr>
        <p:txBody>
          <a:bodyPr>
            <a:noAutofit/>
          </a:bodyPr>
          <a:lstStyle/>
          <a:p>
            <a:r>
              <a:rPr lang="en-US" sz="1600" b="1" dirty="0" smtClean="0">
                <a:solidFill>
                  <a:schemeClr val="accent1"/>
                </a:solidFill>
              </a:rPr>
              <a:t>A supervisor will be </a:t>
            </a:r>
            <a:r>
              <a:rPr lang="en-US" sz="1600" b="1" dirty="0">
                <a:solidFill>
                  <a:schemeClr val="accent1"/>
                </a:solidFill>
              </a:rPr>
              <a:t>responsible for completing the program selections for each employee participating in the time study.  </a:t>
            </a:r>
            <a:r>
              <a:rPr lang="en-US" sz="1600" b="1" dirty="0" smtClean="0">
                <a:solidFill>
                  <a:schemeClr val="accent1"/>
                </a:solidFill>
              </a:rPr>
              <a:t>Step </a:t>
            </a:r>
            <a:r>
              <a:rPr lang="en-US" sz="1600" b="1" dirty="0">
                <a:solidFill>
                  <a:schemeClr val="accent1"/>
                </a:solidFill>
              </a:rPr>
              <a:t>by step instructions are outlined </a:t>
            </a:r>
            <a:r>
              <a:rPr lang="en-US" sz="1600" b="1" dirty="0" smtClean="0">
                <a:solidFill>
                  <a:schemeClr val="accent1"/>
                </a:solidFill>
              </a:rPr>
              <a:t>within the document.  </a:t>
            </a:r>
            <a:r>
              <a:rPr lang="en-US" sz="1600" b="1" dirty="0">
                <a:solidFill>
                  <a:schemeClr val="accent1"/>
                </a:solidFill>
              </a:rPr>
              <a:t/>
            </a:r>
            <a:br>
              <a:rPr lang="en-US" sz="1600" b="1" dirty="0">
                <a:solidFill>
                  <a:schemeClr val="accent1"/>
                </a:solidFill>
              </a:rPr>
            </a:br>
            <a:endParaRPr lang="en-US" sz="1600" b="1" dirty="0">
              <a:solidFill>
                <a:schemeClr val="accent1"/>
              </a:solidFill>
            </a:endParaRPr>
          </a:p>
        </p:txBody>
      </p:sp>
      <p:pic>
        <p:nvPicPr>
          <p:cNvPr id="3" name="Picture 2"/>
          <p:cNvPicPr>
            <a:picLocks noChangeAspect="1"/>
          </p:cNvPicPr>
          <p:nvPr/>
        </p:nvPicPr>
        <p:blipFill>
          <a:blip r:embed="rId2"/>
          <a:stretch>
            <a:fillRect/>
          </a:stretch>
        </p:blipFill>
        <p:spPr>
          <a:xfrm>
            <a:off x="148389" y="1981200"/>
            <a:ext cx="8810292" cy="3848100"/>
          </a:xfrm>
          <a:prstGeom prst="rect">
            <a:avLst/>
          </a:prstGeom>
        </p:spPr>
      </p:pic>
    </p:spTree>
    <p:extLst>
      <p:ext uri="{BB962C8B-B14F-4D97-AF65-F5344CB8AC3E}">
        <p14:creationId xmlns:p14="http://schemas.microsoft.com/office/powerpoint/2010/main" val="41734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05FEE9-E2AE-47AA-B711-26737245762A}"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13</a:t>
            </a:fld>
            <a:endParaRPr lang="en-US"/>
          </a:p>
        </p:txBody>
      </p:sp>
      <p:pic>
        <p:nvPicPr>
          <p:cNvPr id="15362" name="Picture 2" descr="C:\Users\bbenetti\Desktop\Capture11.PNG"/>
          <p:cNvPicPr>
            <a:picLocks noChangeAspect="1" noChangeArrowheads="1"/>
          </p:cNvPicPr>
          <p:nvPr/>
        </p:nvPicPr>
        <p:blipFill rotWithShape="1">
          <a:blip r:embed="rId2">
            <a:extLst>
              <a:ext uri="{28A0092B-C50C-407E-A947-70E740481C1C}">
                <a14:useLocalDpi xmlns:a14="http://schemas.microsoft.com/office/drawing/2010/main" val="0"/>
              </a:ext>
            </a:extLst>
          </a:blip>
          <a:srcRect l="943" t="4787" r="943" b="4704"/>
          <a:stretch/>
        </p:blipFill>
        <p:spPr bwMode="auto">
          <a:xfrm>
            <a:off x="533400" y="1371600"/>
            <a:ext cx="7924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1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34EB07-F19B-456A-B0CF-74D359B55E93}"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14</a:t>
            </a:fld>
            <a:endParaRPr lang="en-US" dirty="0">
              <a:solidFill>
                <a:prstClr val="white"/>
              </a:solidFill>
            </a:endParaRPr>
          </a:p>
        </p:txBody>
      </p:sp>
      <p:sp>
        <p:nvSpPr>
          <p:cNvPr id="5" name="TextBox 4"/>
          <p:cNvSpPr txBox="1"/>
          <p:nvPr/>
        </p:nvSpPr>
        <p:spPr>
          <a:xfrm>
            <a:off x="152400" y="1219200"/>
            <a:ext cx="8762999" cy="923330"/>
          </a:xfrm>
          <a:prstGeom prst="rect">
            <a:avLst/>
          </a:prstGeom>
          <a:noFill/>
        </p:spPr>
        <p:txBody>
          <a:bodyPr wrap="square" rtlCol="0">
            <a:spAutoFit/>
          </a:bodyPr>
          <a:lstStyle/>
          <a:p>
            <a:r>
              <a:rPr lang="en-US" b="1" dirty="0" smtClean="0">
                <a:solidFill>
                  <a:schemeClr val="accent1"/>
                </a:solidFill>
              </a:rPr>
              <a:t>Separate tabs are provided within the document, which list all codes for MATP Activities, MA Covered/Non-MATP Activities, and Non-MA/Non-MATP Activities.</a:t>
            </a:r>
          </a:p>
          <a:p>
            <a:r>
              <a:rPr lang="en-US" b="1" dirty="0" smtClean="0">
                <a:solidFill>
                  <a:schemeClr val="accent1"/>
                </a:solidFill>
              </a:rPr>
              <a:t>A list of all codes for activities is also provided in the appendix of this manual.</a:t>
            </a:r>
            <a:endParaRPr lang="en-US" b="1" dirty="0">
              <a:solidFill>
                <a:schemeClr val="accent1"/>
              </a:solidFill>
            </a:endParaRPr>
          </a:p>
        </p:txBody>
      </p:sp>
      <p:pic>
        <p:nvPicPr>
          <p:cNvPr id="4" name="Picture 3"/>
          <p:cNvPicPr>
            <a:picLocks noChangeAspect="1"/>
          </p:cNvPicPr>
          <p:nvPr/>
        </p:nvPicPr>
        <p:blipFill rotWithShape="1">
          <a:blip r:embed="rId2"/>
          <a:srcRect t="1928" b="-1"/>
          <a:stretch/>
        </p:blipFill>
        <p:spPr>
          <a:xfrm>
            <a:off x="0" y="2142530"/>
            <a:ext cx="9144000" cy="3877270"/>
          </a:xfrm>
          <a:prstGeom prst="rect">
            <a:avLst/>
          </a:prstGeom>
        </p:spPr>
      </p:pic>
      <p:sp>
        <p:nvSpPr>
          <p:cNvPr id="6" name="Oval 5"/>
          <p:cNvSpPr/>
          <p:nvPr/>
        </p:nvSpPr>
        <p:spPr>
          <a:xfrm>
            <a:off x="3733800" y="2514600"/>
            <a:ext cx="228600" cy="2286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828800" y="2628900"/>
            <a:ext cx="18288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2400" y="2514600"/>
            <a:ext cx="1524000" cy="461665"/>
          </a:xfrm>
          <a:prstGeom prst="rect">
            <a:avLst/>
          </a:prstGeom>
          <a:noFill/>
          <a:ln w="19050">
            <a:solidFill>
              <a:srgbClr val="FF0000"/>
            </a:solidFill>
          </a:ln>
        </p:spPr>
        <p:txBody>
          <a:bodyPr wrap="square" rtlCol="0">
            <a:spAutoFit/>
          </a:bodyPr>
          <a:lstStyle/>
          <a:p>
            <a:r>
              <a:rPr lang="en-US" sz="1200" dirty="0" smtClean="0"/>
              <a:t>The activities below will be coded as A1</a:t>
            </a:r>
            <a:endParaRPr lang="en-US" sz="1200" dirty="0"/>
          </a:p>
        </p:txBody>
      </p:sp>
    </p:spTree>
    <p:extLst>
      <p:ext uri="{BB962C8B-B14F-4D97-AF65-F5344CB8AC3E}">
        <p14:creationId xmlns:p14="http://schemas.microsoft.com/office/powerpoint/2010/main" val="365537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DDE6E5-78E9-4705-ACA4-F3BFB8E212C1}"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15</a:t>
            </a:fld>
            <a:endParaRPr lang="en-US"/>
          </a:p>
        </p:txBody>
      </p:sp>
      <p:sp>
        <p:nvSpPr>
          <p:cNvPr id="2" name="Title 1"/>
          <p:cNvSpPr>
            <a:spLocks noGrp="1"/>
          </p:cNvSpPr>
          <p:nvPr>
            <p:ph type="title" idx="4294967295"/>
          </p:nvPr>
        </p:nvSpPr>
        <p:spPr>
          <a:xfrm>
            <a:off x="0" y="1143000"/>
            <a:ext cx="9067800" cy="1143000"/>
          </a:xfrm>
          <a:prstGeom prst="rect">
            <a:avLst/>
          </a:prstGeom>
        </p:spPr>
        <p:txBody>
          <a:bodyPr>
            <a:normAutofit/>
          </a:bodyPr>
          <a:lstStyle/>
          <a:p>
            <a:r>
              <a:rPr lang="en-US" sz="1600" b="1" dirty="0" smtClean="0">
                <a:solidFill>
                  <a:schemeClr val="accent1"/>
                </a:solidFill>
              </a:rPr>
              <a:t>Key Questions</a:t>
            </a:r>
            <a:br>
              <a:rPr lang="en-US" sz="1600" b="1" dirty="0" smtClean="0">
                <a:solidFill>
                  <a:schemeClr val="accent1"/>
                </a:solidFill>
              </a:rPr>
            </a:br>
            <a:r>
              <a:rPr lang="en-US" sz="1600" b="1" dirty="0" smtClean="0">
                <a:solidFill>
                  <a:schemeClr val="accent1"/>
                </a:solidFill>
              </a:rPr>
              <a:t/>
            </a:r>
            <a:br>
              <a:rPr lang="en-US" sz="1600" b="1" dirty="0" smtClean="0">
                <a:solidFill>
                  <a:schemeClr val="accent1"/>
                </a:solidFill>
              </a:rPr>
            </a:br>
            <a:r>
              <a:rPr lang="en-US" sz="1400" b="1" dirty="0" smtClean="0">
                <a:solidFill>
                  <a:schemeClr val="accent1"/>
                </a:solidFill>
              </a:rPr>
              <a:t>1.  What program am I supporting? MATP Only, MA Covered, Non MATP, or Non-MA Covered</a:t>
            </a:r>
            <a:r>
              <a:rPr lang="en-US" sz="1600" b="1" dirty="0" smtClean="0">
                <a:solidFill>
                  <a:schemeClr val="accent1"/>
                </a:solidFill>
              </a:rPr>
              <a:t/>
            </a:r>
            <a:br>
              <a:rPr lang="en-US" sz="1600" b="1" dirty="0" smtClean="0">
                <a:solidFill>
                  <a:schemeClr val="accent1"/>
                </a:solidFill>
              </a:rPr>
            </a:br>
            <a:r>
              <a:rPr lang="en-US" sz="1600" b="1" dirty="0" smtClean="0">
                <a:solidFill>
                  <a:schemeClr val="accent1"/>
                </a:solidFill>
              </a:rPr>
              <a:t>2. </a:t>
            </a:r>
            <a:r>
              <a:rPr lang="en-US" sz="1400" b="1" dirty="0" smtClean="0">
                <a:solidFill>
                  <a:schemeClr val="accent1"/>
                </a:solidFill>
              </a:rPr>
              <a:t>Who I supporting? Recipient, Service Provider, Program Office, or Time Off?  </a:t>
            </a:r>
            <a:endParaRPr lang="en-US" sz="1400" b="1" dirty="0">
              <a:solidFill>
                <a:schemeClr val="accent1"/>
              </a:solidFill>
            </a:endParaRPr>
          </a:p>
        </p:txBody>
      </p:sp>
      <p:pic>
        <p:nvPicPr>
          <p:cNvPr id="16386" name="Picture 2" descr="C:\Users\bbenetti\Desktop\Capture12.PNG"/>
          <p:cNvPicPr>
            <a:picLocks noChangeAspect="1" noChangeArrowheads="1"/>
          </p:cNvPicPr>
          <p:nvPr/>
        </p:nvPicPr>
        <p:blipFill rotWithShape="1">
          <a:blip r:embed="rId2">
            <a:extLst>
              <a:ext uri="{28A0092B-C50C-407E-A947-70E740481C1C}">
                <a14:useLocalDpi xmlns:a14="http://schemas.microsoft.com/office/drawing/2010/main" val="0"/>
              </a:ext>
            </a:extLst>
          </a:blip>
          <a:srcRect l="1056" t="5088" r="1191" b="14136"/>
          <a:stretch/>
        </p:blipFill>
        <p:spPr bwMode="auto">
          <a:xfrm>
            <a:off x="304800" y="2590800"/>
            <a:ext cx="6248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199" y="3224349"/>
            <a:ext cx="5867401" cy="50945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172201" y="2590800"/>
            <a:ext cx="2895599" cy="2585323"/>
          </a:xfrm>
          <a:prstGeom prst="rect">
            <a:avLst/>
          </a:prstGeom>
          <a:noFill/>
        </p:spPr>
        <p:txBody>
          <a:bodyPr wrap="square" rtlCol="0">
            <a:spAutoFit/>
          </a:bodyPr>
          <a:lstStyle/>
          <a:p>
            <a:r>
              <a:rPr lang="en-US" b="1" dirty="0" smtClean="0">
                <a:solidFill>
                  <a:schemeClr val="accent1"/>
                </a:solidFill>
              </a:rPr>
              <a:t>Employees participating in the time study will enter their time with one of the code combinations on the left. </a:t>
            </a:r>
          </a:p>
          <a:p>
            <a:r>
              <a:rPr lang="en-US" b="1" dirty="0" smtClean="0">
                <a:solidFill>
                  <a:schemeClr val="accent1"/>
                </a:solidFill>
              </a:rPr>
              <a:t> </a:t>
            </a:r>
          </a:p>
          <a:p>
            <a:r>
              <a:rPr lang="en-US" b="1" dirty="0" smtClean="0">
                <a:solidFill>
                  <a:schemeClr val="accent1"/>
                </a:solidFill>
              </a:rPr>
              <a:t>A complete list of codes is provided in the Appendix.</a:t>
            </a:r>
            <a:endParaRPr lang="en-US" b="1" dirty="0">
              <a:solidFill>
                <a:schemeClr val="accent1"/>
              </a:solidFill>
            </a:endParaRPr>
          </a:p>
        </p:txBody>
      </p:sp>
    </p:spTree>
    <p:extLst>
      <p:ext uri="{BB962C8B-B14F-4D97-AF65-F5344CB8AC3E}">
        <p14:creationId xmlns:p14="http://schemas.microsoft.com/office/powerpoint/2010/main" val="257524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43BA7-7CF6-471C-8AE7-957BBC55FA69}"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16</a:t>
            </a:fld>
            <a:endParaRPr lang="en-US"/>
          </a:p>
        </p:txBody>
      </p:sp>
      <p:pic>
        <p:nvPicPr>
          <p:cNvPr id="17410" name="Picture 2" descr="C:\Users\bbenetti\Desktop\Capture13.PNG"/>
          <p:cNvPicPr>
            <a:picLocks noChangeAspect="1" noChangeArrowheads="1"/>
          </p:cNvPicPr>
          <p:nvPr/>
        </p:nvPicPr>
        <p:blipFill rotWithShape="1">
          <a:blip r:embed="rId2">
            <a:extLst>
              <a:ext uri="{28A0092B-C50C-407E-A947-70E740481C1C}">
                <a14:useLocalDpi xmlns:a14="http://schemas.microsoft.com/office/drawing/2010/main" val="0"/>
              </a:ext>
            </a:extLst>
          </a:blip>
          <a:srcRect t="2713" b="5613"/>
          <a:stretch/>
        </p:blipFill>
        <p:spPr bwMode="auto">
          <a:xfrm>
            <a:off x="457200" y="2057400"/>
            <a:ext cx="807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1066799"/>
            <a:ext cx="8001000" cy="738664"/>
          </a:xfrm>
          <a:prstGeom prst="rect">
            <a:avLst/>
          </a:prstGeom>
        </p:spPr>
        <p:txBody>
          <a:bodyPr wrap="square">
            <a:spAutoFit/>
          </a:bodyPr>
          <a:lstStyle/>
          <a:p>
            <a:r>
              <a:rPr lang="en-US" sz="1400" b="1" kern="0" dirty="0" smtClean="0">
                <a:solidFill>
                  <a:schemeClr val="accent1"/>
                </a:solidFill>
                <a:ea typeface="ＭＳ Ｐゴシック" pitchFamily="-111" charset="-128"/>
              </a:rPr>
              <a:t>Employees participating in the time study </a:t>
            </a:r>
            <a:r>
              <a:rPr lang="en-US" sz="1400" b="1" kern="0" dirty="0">
                <a:solidFill>
                  <a:schemeClr val="accent1"/>
                </a:solidFill>
                <a:ea typeface="ＭＳ Ｐゴシック" pitchFamily="-111" charset="-128"/>
              </a:rPr>
              <a:t>will enter their time  in 15 minute increments utilizing the drop  box feature (Excel Users) or by entering the code by hand into each block (Non-Excel Users).</a:t>
            </a:r>
            <a:endParaRPr lang="en-US" dirty="0">
              <a:solidFill>
                <a:schemeClr val="accent1"/>
              </a:solidFill>
            </a:endParaRPr>
          </a:p>
        </p:txBody>
      </p:sp>
    </p:spTree>
    <p:extLst>
      <p:ext uri="{BB962C8B-B14F-4D97-AF65-F5344CB8AC3E}">
        <p14:creationId xmlns:p14="http://schemas.microsoft.com/office/powerpoint/2010/main" val="275351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2C522F-9304-49AE-B59D-4B1902A6FECF}"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17</a:t>
            </a:fld>
            <a:endParaRPr lang="en-US"/>
          </a:p>
        </p:txBody>
      </p:sp>
      <p:sp>
        <p:nvSpPr>
          <p:cNvPr id="2" name="Title 1"/>
          <p:cNvSpPr>
            <a:spLocks noGrp="1"/>
          </p:cNvSpPr>
          <p:nvPr>
            <p:ph type="title" idx="4294967295"/>
          </p:nvPr>
        </p:nvSpPr>
        <p:spPr>
          <a:xfrm>
            <a:off x="0" y="1143000"/>
            <a:ext cx="8458200" cy="609600"/>
          </a:xfrm>
          <a:prstGeom prst="rect">
            <a:avLst/>
          </a:prstGeom>
        </p:spPr>
        <p:txBody>
          <a:bodyPr>
            <a:noAutofit/>
          </a:bodyPr>
          <a:lstStyle/>
          <a:p>
            <a:r>
              <a:rPr lang="en-US" sz="1600" b="1" dirty="0">
                <a:solidFill>
                  <a:schemeClr val="accent1"/>
                </a:solidFill>
              </a:rPr>
              <a:t>A time study training course will be made available for time study coordinators and participants on the MATP website at</a:t>
            </a:r>
            <a:r>
              <a:rPr lang="en-US" sz="1600" b="1" dirty="0">
                <a:solidFill>
                  <a:schemeClr val="tx2">
                    <a:lumMod val="75000"/>
                  </a:schemeClr>
                </a:solidFill>
              </a:rPr>
              <a:t> </a:t>
            </a:r>
            <a:r>
              <a:rPr lang="en-US" sz="1600" b="1" dirty="0" smtClean="0">
                <a:solidFill>
                  <a:schemeClr val="tx2">
                    <a:lumMod val="75000"/>
                  </a:schemeClr>
                </a:solidFill>
                <a:hlinkClick r:id="rId2"/>
              </a:rPr>
              <a:t>http://www.MATP.pa.gov</a:t>
            </a:r>
            <a:r>
              <a:rPr lang="en-US" sz="1600" b="1" dirty="0">
                <a:solidFill>
                  <a:schemeClr val="tx2">
                    <a:lumMod val="75000"/>
                  </a:schemeClr>
                </a:solidFill>
              </a:rPr>
              <a:t>. </a:t>
            </a:r>
          </a:p>
        </p:txBody>
      </p:sp>
      <p:pic>
        <p:nvPicPr>
          <p:cNvPr id="19458" name="Picture 2" descr="C:\Users\bbenetti\Desktop\Capture15.PNG"/>
          <p:cNvPicPr>
            <a:picLocks noChangeAspect="1" noChangeArrowheads="1"/>
          </p:cNvPicPr>
          <p:nvPr/>
        </p:nvPicPr>
        <p:blipFill rotWithShape="1">
          <a:blip r:embed="rId3">
            <a:extLst>
              <a:ext uri="{28A0092B-C50C-407E-A947-70E740481C1C}">
                <a14:useLocalDpi xmlns:a14="http://schemas.microsoft.com/office/drawing/2010/main" val="0"/>
              </a:ext>
            </a:extLst>
          </a:blip>
          <a:srcRect l="1161" t="12473" r="1050" b="14455"/>
          <a:stretch/>
        </p:blipFill>
        <p:spPr bwMode="auto">
          <a:xfrm>
            <a:off x="914400" y="2563762"/>
            <a:ext cx="7772400" cy="3379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991380"/>
            <a:ext cx="4419600" cy="523220"/>
          </a:xfrm>
          <a:prstGeom prst="rect">
            <a:avLst/>
          </a:prstGeom>
          <a:noFill/>
        </p:spPr>
        <p:txBody>
          <a:bodyPr wrap="square" rtlCol="0">
            <a:spAutoFit/>
          </a:bodyPr>
          <a:lstStyle/>
          <a:p>
            <a:r>
              <a:rPr lang="en-US" sz="2800" b="1" dirty="0" smtClean="0">
                <a:solidFill>
                  <a:srgbClr val="002060"/>
                </a:solidFill>
              </a:rPr>
              <a:t>Course Assessment</a:t>
            </a:r>
            <a:endParaRPr lang="en-US" sz="2800" b="1" dirty="0">
              <a:solidFill>
                <a:srgbClr val="002060"/>
              </a:solidFill>
            </a:endParaRPr>
          </a:p>
        </p:txBody>
      </p:sp>
    </p:spTree>
    <p:extLst>
      <p:ext uri="{BB962C8B-B14F-4D97-AF65-F5344CB8AC3E}">
        <p14:creationId xmlns:p14="http://schemas.microsoft.com/office/powerpoint/2010/main" val="195638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50D3ACF-AE72-49AD-84BC-98AFF2B1F16E}" type="datetime1">
              <a:rPr lang="en-US" smtClean="0">
                <a:solidFill>
                  <a:prstClr val="black">
                    <a:tint val="75000"/>
                  </a:prstClr>
                </a:solidFill>
              </a:rPr>
              <a:t>11/4/2016</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r>
              <a:rPr lang="en-US" dirty="0" smtClean="0"/>
              <a:t>28</a:t>
            </a:r>
            <a:endParaRPr lang="en-US" dirty="0"/>
          </a:p>
        </p:txBody>
      </p:sp>
      <p:sp>
        <p:nvSpPr>
          <p:cNvPr id="2" name="Title 1"/>
          <p:cNvSpPr>
            <a:spLocks noGrp="1"/>
          </p:cNvSpPr>
          <p:nvPr>
            <p:ph type="title" idx="4294967295"/>
          </p:nvPr>
        </p:nvSpPr>
        <p:spPr>
          <a:xfrm>
            <a:off x="0" y="457200"/>
            <a:ext cx="5410200" cy="228600"/>
          </a:xfrm>
          <a:prstGeom prst="rect">
            <a:avLst/>
          </a:prstGeom>
        </p:spPr>
        <p:txBody>
          <a:bodyPr>
            <a:normAutofit fontScale="90000"/>
          </a:bodyPr>
          <a:lstStyle/>
          <a:p>
            <a:r>
              <a:rPr lang="en-US" sz="2400" dirty="0" smtClean="0"/>
              <a:t>Resources</a:t>
            </a:r>
            <a:endParaRPr lang="en-US" sz="2400" dirty="0"/>
          </a:p>
        </p:txBody>
      </p:sp>
      <p:sp>
        <p:nvSpPr>
          <p:cNvPr id="6" name="Content Placeholder 3"/>
          <p:cNvSpPr>
            <a:spLocks noGrp="1"/>
          </p:cNvSpPr>
          <p:nvPr>
            <p:ph sz="quarter" idx="4294967295"/>
          </p:nvPr>
        </p:nvSpPr>
        <p:spPr>
          <a:xfrm>
            <a:off x="3886200" y="4114799"/>
            <a:ext cx="5029200" cy="1208088"/>
          </a:xfrm>
          <a:prstGeom prst="rect">
            <a:avLst/>
          </a:prstGeom>
        </p:spPr>
        <p:txBody>
          <a:bodyPr>
            <a:normAutofit/>
          </a:bodyPr>
          <a:lstStyle/>
          <a:p>
            <a:pPr marL="0" lvl="1" indent="0">
              <a:buNone/>
            </a:pPr>
            <a:r>
              <a:rPr lang="en-US" sz="2000" dirty="0" smtClean="0">
                <a:latin typeface="Arial" panose="020B0604020202020204" pitchFamily="34" charset="0"/>
                <a:cs typeface="Arial" panose="020B0604020202020204" pitchFamily="34" charset="0"/>
              </a:rPr>
              <a:t>For any questions or comments on the MATP Time Study implementation, please contact Brian Salett at </a:t>
            </a:r>
            <a:r>
              <a:rPr lang="en-US" sz="2000" dirty="0" smtClean="0">
                <a:latin typeface="Arial" panose="020B0604020202020204" pitchFamily="34" charset="0"/>
                <a:cs typeface="Arial" panose="020B0604020202020204" pitchFamily="34" charset="0"/>
                <a:hlinkClick r:id="rId3"/>
              </a:rPr>
              <a:t>c-</a:t>
            </a:r>
            <a:r>
              <a:rPr lang="en-US" sz="2000" dirty="0" smtClean="0">
                <a:latin typeface="Arial" panose="020B0604020202020204" pitchFamily="34" charset="0"/>
                <a:cs typeface="Arial" panose="020B0604020202020204" pitchFamily="34" charset="0"/>
                <a:hlinkClick r:id="rId4"/>
              </a:rPr>
              <a:t>bsalett@pa.gov</a:t>
            </a:r>
            <a:r>
              <a:rPr lang="en-US" sz="2000" dirty="0" smtClean="0">
                <a:latin typeface="Arial" panose="020B0604020202020204" pitchFamily="34" charset="0"/>
                <a:cs typeface="Arial" panose="020B0604020202020204" pitchFamily="34" charset="0"/>
              </a:rPr>
              <a:t> </a:t>
            </a:r>
          </a:p>
        </p:txBody>
      </p:sp>
      <p:sp>
        <p:nvSpPr>
          <p:cNvPr id="7" name="Content Placeholder 3"/>
          <p:cNvSpPr>
            <a:spLocks noGrp="1"/>
          </p:cNvSpPr>
          <p:nvPr>
            <p:ph sz="quarter" idx="4294967295"/>
          </p:nvPr>
        </p:nvSpPr>
        <p:spPr>
          <a:xfrm>
            <a:off x="342900" y="1555012"/>
            <a:ext cx="4724400" cy="1371600"/>
          </a:xfrm>
          <a:prstGeom prst="rect">
            <a:avLst/>
          </a:prstGeom>
        </p:spPr>
        <p:txBody>
          <a:bodyPr>
            <a:noAutofit/>
          </a:bodyPr>
          <a:lstStyle/>
          <a:p>
            <a:pPr marL="0" lvl="1" indent="0">
              <a:buNone/>
            </a:pPr>
            <a:r>
              <a:rPr lang="en-US" sz="2000" dirty="0" smtClean="0">
                <a:latin typeface="Arial" panose="020B0604020202020204" pitchFamily="34" charset="0"/>
                <a:cs typeface="Arial" panose="020B0604020202020204" pitchFamily="34" charset="0"/>
              </a:rPr>
              <a:t>For training materials, please visit the following website: </a:t>
            </a:r>
          </a:p>
          <a:p>
            <a:pPr marL="0" lvl="1" indent="0">
              <a:buNone/>
            </a:pPr>
            <a:endParaRPr lang="en-US" sz="2000" dirty="0" smtClean="0">
              <a:latin typeface="Arial" panose="020B0604020202020204" pitchFamily="34" charset="0"/>
              <a:cs typeface="Arial" panose="020B0604020202020204" pitchFamily="34" charset="0"/>
              <a:hlinkClick r:id="rId5"/>
            </a:endParaRPr>
          </a:p>
          <a:p>
            <a:pPr marL="0" lvl="1" indent="0">
              <a:buNone/>
            </a:pPr>
            <a:r>
              <a:rPr lang="en-US" sz="2000" dirty="0">
                <a:latin typeface="Arial" panose="020B0604020202020204" pitchFamily="34" charset="0"/>
                <a:cs typeface="Arial" panose="020B0604020202020204" pitchFamily="34" charset="0"/>
                <a:hlinkClick r:id="rId6"/>
              </a:rPr>
              <a:t>http://</a:t>
            </a:r>
            <a:r>
              <a:rPr lang="en-US" sz="2000" dirty="0" smtClean="0">
                <a:latin typeface="Arial" panose="020B0604020202020204" pitchFamily="34" charset="0"/>
                <a:cs typeface="Arial" panose="020B0604020202020204" pitchFamily="34" charset="0"/>
                <a:hlinkClick r:id="rId6"/>
              </a:rPr>
              <a:t>matp.pa.gov/Training.aspx</a:t>
            </a:r>
            <a:r>
              <a:rPr lang="en-US" sz="2000" dirty="0" smtClean="0">
                <a:latin typeface="Arial" panose="020B0604020202020204" pitchFamily="34" charset="0"/>
                <a:cs typeface="Arial" panose="020B0604020202020204" pitchFamily="34" charset="0"/>
              </a:rPr>
              <a:t>  </a:t>
            </a:r>
          </a:p>
        </p:txBody>
      </p:sp>
      <p:pic>
        <p:nvPicPr>
          <p:cNvPr id="8" name="Picture 2" descr="C:\Users\hmardorff\Documents\Ho-Jung\TimeSavers\Email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5140" y="4253158"/>
            <a:ext cx="1456818" cy="931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hmardorff\Documents\Ho-Jung\TimeSavers\Computer_internet_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1981200"/>
            <a:ext cx="1156653" cy="154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19</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6" name="Picture 5"/>
          <p:cNvPicPr>
            <a:picLocks noChangeAspect="1"/>
          </p:cNvPicPr>
          <p:nvPr/>
        </p:nvPicPr>
        <p:blipFill>
          <a:blip r:embed="rId2"/>
          <a:stretch>
            <a:fillRect/>
          </a:stretch>
        </p:blipFill>
        <p:spPr>
          <a:xfrm>
            <a:off x="133350" y="1600200"/>
            <a:ext cx="8934450" cy="4000500"/>
          </a:xfrm>
          <a:prstGeom prst="rect">
            <a:avLst/>
          </a:prstGeom>
        </p:spPr>
      </p:pic>
    </p:spTree>
    <p:extLst>
      <p:ext uri="{BB962C8B-B14F-4D97-AF65-F5344CB8AC3E}">
        <p14:creationId xmlns:p14="http://schemas.microsoft.com/office/powerpoint/2010/main" val="375383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77B74A7-928D-438E-A03A-7EA70F43BCA0}" type="datetime1">
              <a:rPr lang="en-US" smtClean="0"/>
              <a:t>11/4/2016</a:t>
            </a:fld>
            <a:endParaRPr lang="en-US" dirty="0"/>
          </a:p>
        </p:txBody>
      </p:sp>
      <p:sp>
        <p:nvSpPr>
          <p:cNvPr id="2" name="Title 1"/>
          <p:cNvSpPr>
            <a:spLocks noGrp="1"/>
          </p:cNvSpPr>
          <p:nvPr>
            <p:ph type="title" idx="4294967295"/>
          </p:nvPr>
        </p:nvSpPr>
        <p:spPr>
          <a:xfrm rot="10800000" flipV="1">
            <a:off x="0" y="1219200"/>
            <a:ext cx="6400800" cy="609600"/>
          </a:xfrm>
          <a:prstGeom prst="rect">
            <a:avLst/>
          </a:prstGeom>
        </p:spPr>
        <p:txBody>
          <a:bodyPr>
            <a:normAutofit fontScale="90000"/>
          </a:bodyPr>
          <a:lstStyle/>
          <a:p>
            <a:r>
              <a:rPr lang="en-US" sz="2400" dirty="0" smtClean="0">
                <a:solidFill>
                  <a:schemeClr val="accent1"/>
                </a:solidFill>
              </a:rPr>
              <a:t>Timeline and factors which lead to the changes…</a:t>
            </a:r>
            <a:endParaRPr lang="en-US" sz="2400" dirty="0">
              <a:solidFill>
                <a:schemeClr val="accent1"/>
              </a:solidFill>
            </a:endParaRPr>
          </a:p>
        </p:txBody>
      </p:sp>
      <p:sp>
        <p:nvSpPr>
          <p:cNvPr id="6" name="Rectangle 5"/>
          <p:cNvSpPr/>
          <p:nvPr/>
        </p:nvSpPr>
        <p:spPr>
          <a:xfrm>
            <a:off x="2224086" y="4710728"/>
            <a:ext cx="6005513" cy="45719"/>
          </a:xfrm>
          <a:prstGeom prst="rect">
            <a:avLst/>
          </a:prstGeom>
          <a:solidFill>
            <a:srgbClr val="8C8C8C"/>
          </a:solidFill>
          <a:ln w="12700" cap="flat" cmpd="sng" algn="ctr">
            <a:noFill/>
            <a:prstDash val="solid"/>
          </a:ln>
          <a:effectLst/>
        </p:spPr>
        <p:txBody>
          <a:bodyPr lIns="36000" tIns="36000" rIns="36000" bIns="36000" anchor="ctr"/>
          <a:lstStyle/>
          <a:p>
            <a:pPr algn="ctr" eaLnBrk="1" fontAlgn="auto" hangingPunct="1">
              <a:spcBef>
                <a:spcPts val="0"/>
              </a:spcBef>
              <a:spcAft>
                <a:spcPts val="0"/>
              </a:spcAft>
              <a:defRPr/>
            </a:pPr>
            <a:endParaRPr lang="en-US" sz="1400" kern="0" dirty="0">
              <a:solidFill>
                <a:srgbClr val="313131"/>
              </a:solidFill>
              <a:latin typeface="Arial"/>
            </a:endParaRPr>
          </a:p>
        </p:txBody>
      </p:sp>
      <p:sp>
        <p:nvSpPr>
          <p:cNvPr id="8" name="Oval 7"/>
          <p:cNvSpPr/>
          <p:nvPr/>
        </p:nvSpPr>
        <p:spPr>
          <a:xfrm>
            <a:off x="4414837" y="4648200"/>
            <a:ext cx="200025" cy="203200"/>
          </a:xfrm>
          <a:prstGeom prst="ellipse">
            <a:avLst/>
          </a:prstGeom>
          <a:solidFill>
            <a:srgbClr val="8C8C8C"/>
          </a:solidFill>
          <a:ln w="38100" cap="flat" cmpd="sng" algn="ctr">
            <a:solidFill>
              <a:srgbClr val="81BC00"/>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9" name="Oval 8"/>
          <p:cNvSpPr/>
          <p:nvPr/>
        </p:nvSpPr>
        <p:spPr>
          <a:xfrm>
            <a:off x="6427787" y="4648200"/>
            <a:ext cx="201613" cy="203200"/>
          </a:xfrm>
          <a:prstGeom prst="ellipse">
            <a:avLst/>
          </a:prstGeom>
          <a:solidFill>
            <a:srgbClr val="8C8C8C"/>
          </a:solidFill>
          <a:ln w="38100" cap="flat" cmpd="sng" algn="ctr">
            <a:solidFill>
              <a:srgbClr val="81BC00"/>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10" name="Oval 9"/>
          <p:cNvSpPr/>
          <p:nvPr/>
        </p:nvSpPr>
        <p:spPr>
          <a:xfrm>
            <a:off x="4843461" y="4648200"/>
            <a:ext cx="201613" cy="203200"/>
          </a:xfrm>
          <a:prstGeom prst="ellipse">
            <a:avLst/>
          </a:prstGeom>
          <a:solidFill>
            <a:srgbClr val="8C8C8C"/>
          </a:solidFill>
          <a:ln w="38100" cap="flat" cmpd="sng" algn="ctr">
            <a:solidFill>
              <a:sysClr val="window" lastClr="FFFFFF">
                <a:lumMod val="85000"/>
              </a:sysClr>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15" name="Pentagon 14"/>
          <p:cNvSpPr/>
          <p:nvPr/>
        </p:nvSpPr>
        <p:spPr>
          <a:xfrm>
            <a:off x="801687" y="4375447"/>
            <a:ext cx="1484313" cy="700088"/>
          </a:xfrm>
          <a:prstGeom prst="homePlate">
            <a:avLst/>
          </a:prstGeom>
          <a:solidFill>
            <a:sysClr val="window" lastClr="FFFFFF">
              <a:lumMod val="85000"/>
            </a:sysClr>
          </a:solidFill>
          <a:ln w="12700" cap="flat" cmpd="sng" algn="ctr">
            <a:noFill/>
            <a:prstDash val="solid"/>
          </a:ln>
          <a:effectLst/>
        </p:spPr>
        <p:txBody>
          <a:bodyPr lIns="36000" tIns="36000" rIns="36000" bIns="36000" anchor="ctr"/>
          <a:lstStyle/>
          <a:p>
            <a:pPr algn="ctr" eaLnBrk="1" fontAlgn="auto" hangingPunct="1">
              <a:spcBef>
                <a:spcPts val="0"/>
              </a:spcBef>
              <a:spcAft>
                <a:spcPts val="0"/>
              </a:spcAft>
              <a:defRPr/>
            </a:pPr>
            <a:endParaRPr lang="en-US" sz="1400" kern="0" dirty="0">
              <a:solidFill>
                <a:srgbClr val="313131"/>
              </a:solidFill>
              <a:latin typeface="Arial"/>
            </a:endParaRPr>
          </a:p>
        </p:txBody>
      </p:sp>
      <p:sp>
        <p:nvSpPr>
          <p:cNvPr id="20" name="Rectangle 62"/>
          <p:cNvSpPr>
            <a:spLocks noChangeArrowheads="1"/>
          </p:cNvSpPr>
          <p:nvPr/>
        </p:nvSpPr>
        <p:spPr bwMode="auto">
          <a:xfrm>
            <a:off x="858837" y="4392495"/>
            <a:ext cx="1152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0" dirty="0" smtClean="0">
                <a:solidFill>
                  <a:srgbClr val="313131"/>
                </a:solidFill>
              </a:rPr>
              <a:t>CMS conducted a review of the MATP cost allocation process </a:t>
            </a:r>
            <a:endParaRPr lang="en-US" altLang="en-US" sz="1100" dirty="0">
              <a:solidFill>
                <a:srgbClr val="313131"/>
              </a:solidFill>
            </a:endParaRPr>
          </a:p>
        </p:txBody>
      </p:sp>
      <p:sp>
        <p:nvSpPr>
          <p:cNvPr id="36" name="Rectangle 88"/>
          <p:cNvSpPr>
            <a:spLocks noChangeArrowheads="1"/>
          </p:cNvSpPr>
          <p:nvPr/>
        </p:nvSpPr>
        <p:spPr bwMode="auto">
          <a:xfrm>
            <a:off x="7322820" y="4900572"/>
            <a:ext cx="106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Implement </a:t>
            </a:r>
          </a:p>
          <a:p>
            <a:pPr algn="ctr" eaLnBrk="1" hangingPunct="1"/>
            <a:r>
              <a:rPr lang="en-US" altLang="en-US" sz="900" dirty="0" smtClean="0">
                <a:solidFill>
                  <a:srgbClr val="313131"/>
                </a:solidFill>
              </a:rPr>
              <a:t>time </a:t>
            </a:r>
            <a:r>
              <a:rPr lang="en-US" altLang="en-US" sz="900" dirty="0">
                <a:solidFill>
                  <a:srgbClr val="313131"/>
                </a:solidFill>
              </a:rPr>
              <a:t>s</a:t>
            </a:r>
            <a:r>
              <a:rPr lang="en-US" altLang="en-US" sz="900" dirty="0" smtClean="0">
                <a:solidFill>
                  <a:srgbClr val="313131"/>
                </a:solidFill>
              </a:rPr>
              <a:t>tudy </a:t>
            </a:r>
          </a:p>
          <a:p>
            <a:pPr algn="ctr" eaLnBrk="1" hangingPunct="1"/>
            <a:r>
              <a:rPr lang="en-US" altLang="en-US" sz="900" dirty="0" smtClean="0">
                <a:solidFill>
                  <a:srgbClr val="313131"/>
                </a:solidFill>
              </a:rPr>
              <a:t>roll-out plan </a:t>
            </a:r>
          </a:p>
          <a:p>
            <a:pPr algn="ctr" eaLnBrk="1" hangingPunct="1"/>
            <a:r>
              <a:rPr lang="en-US" altLang="en-US" sz="900" dirty="0" smtClean="0">
                <a:solidFill>
                  <a:srgbClr val="313131"/>
                </a:solidFill>
              </a:rPr>
              <a:t>(Go-Live ’15/’16)</a:t>
            </a:r>
            <a:endParaRPr lang="en-US" altLang="en-US" sz="900" dirty="0">
              <a:solidFill>
                <a:srgbClr val="313131"/>
              </a:solidFill>
            </a:endParaRPr>
          </a:p>
        </p:txBody>
      </p:sp>
      <p:sp>
        <p:nvSpPr>
          <p:cNvPr id="37" name="TextBox 89"/>
          <p:cNvSpPr txBox="1">
            <a:spLocks noChangeArrowheads="1"/>
          </p:cNvSpPr>
          <p:nvPr/>
        </p:nvSpPr>
        <p:spPr bwMode="auto">
          <a:xfrm>
            <a:off x="7399337" y="4343400"/>
            <a:ext cx="830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smtClean="0"/>
              <a:t>Present</a:t>
            </a:r>
            <a:endParaRPr lang="en-US" altLang="en-US" sz="1200" b="1" dirty="0"/>
          </a:p>
        </p:txBody>
      </p:sp>
      <p:sp>
        <p:nvSpPr>
          <p:cNvPr id="50" name="Freeform 279"/>
          <p:cNvSpPr>
            <a:spLocks/>
          </p:cNvSpPr>
          <p:nvPr/>
        </p:nvSpPr>
        <p:spPr bwMode="auto">
          <a:xfrm>
            <a:off x="7644904" y="4540846"/>
            <a:ext cx="339128" cy="339128"/>
          </a:xfrm>
          <a:custGeom>
            <a:avLst/>
            <a:gdLst>
              <a:gd name="T0" fmla="*/ 186 w 372"/>
              <a:gd name="T1" fmla="*/ 0 h 372"/>
              <a:gd name="T2" fmla="*/ 236 w 372"/>
              <a:gd name="T3" fmla="*/ 141 h 372"/>
              <a:gd name="T4" fmla="*/ 372 w 372"/>
              <a:gd name="T5" fmla="*/ 141 h 372"/>
              <a:gd name="T6" fmla="*/ 261 w 372"/>
              <a:gd name="T7" fmla="*/ 225 h 372"/>
              <a:gd name="T8" fmla="*/ 301 w 372"/>
              <a:gd name="T9" fmla="*/ 372 h 372"/>
              <a:gd name="T10" fmla="*/ 186 w 372"/>
              <a:gd name="T11" fmla="*/ 284 h 372"/>
              <a:gd name="T12" fmla="*/ 71 w 372"/>
              <a:gd name="T13" fmla="*/ 372 h 372"/>
              <a:gd name="T14" fmla="*/ 110 w 372"/>
              <a:gd name="T15" fmla="*/ 225 h 372"/>
              <a:gd name="T16" fmla="*/ 0 w 372"/>
              <a:gd name="T17" fmla="*/ 141 h 372"/>
              <a:gd name="T18" fmla="*/ 135 w 372"/>
              <a:gd name="T19" fmla="*/ 141 h 372"/>
              <a:gd name="T20" fmla="*/ 186 w 372"/>
              <a:gd name="T2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72">
                <a:moveTo>
                  <a:pt x="186" y="0"/>
                </a:moveTo>
                <a:lnTo>
                  <a:pt x="236" y="141"/>
                </a:lnTo>
                <a:lnTo>
                  <a:pt x="372" y="141"/>
                </a:lnTo>
                <a:lnTo>
                  <a:pt x="261" y="225"/>
                </a:lnTo>
                <a:lnTo>
                  <a:pt x="301" y="372"/>
                </a:lnTo>
                <a:lnTo>
                  <a:pt x="186" y="284"/>
                </a:lnTo>
                <a:lnTo>
                  <a:pt x="71" y="372"/>
                </a:lnTo>
                <a:lnTo>
                  <a:pt x="110" y="225"/>
                </a:lnTo>
                <a:lnTo>
                  <a:pt x="0" y="141"/>
                </a:lnTo>
                <a:lnTo>
                  <a:pt x="135" y="141"/>
                </a:lnTo>
                <a:lnTo>
                  <a:pt x="186" y="0"/>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dirty="0"/>
          </a:p>
        </p:txBody>
      </p:sp>
      <p:sp>
        <p:nvSpPr>
          <p:cNvPr id="51" name="TextBox 48"/>
          <p:cNvSpPr txBox="1">
            <a:spLocks noChangeArrowheads="1"/>
          </p:cNvSpPr>
          <p:nvPr/>
        </p:nvSpPr>
        <p:spPr bwMode="auto">
          <a:xfrm>
            <a:off x="4281487" y="4343400"/>
            <a:ext cx="519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smtClean="0"/>
              <a:t>2014</a:t>
            </a:r>
            <a:endParaRPr lang="en-US" altLang="en-US" sz="1600" dirty="0"/>
          </a:p>
        </p:txBody>
      </p:sp>
      <p:sp>
        <p:nvSpPr>
          <p:cNvPr id="52" name="Rectangle 88"/>
          <p:cNvSpPr>
            <a:spLocks noChangeArrowheads="1"/>
          </p:cNvSpPr>
          <p:nvPr/>
        </p:nvSpPr>
        <p:spPr bwMode="auto">
          <a:xfrm>
            <a:off x="4495800" y="4896162"/>
            <a:ext cx="93027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Review CMS guidance and conduct research</a:t>
            </a:r>
            <a:endParaRPr lang="en-US" altLang="en-US" sz="900" dirty="0">
              <a:solidFill>
                <a:srgbClr val="313131"/>
              </a:solidFill>
            </a:endParaRPr>
          </a:p>
        </p:txBody>
      </p:sp>
      <p:sp>
        <p:nvSpPr>
          <p:cNvPr id="54" name="TextBox 48"/>
          <p:cNvSpPr txBox="1">
            <a:spLocks noChangeArrowheads="1"/>
          </p:cNvSpPr>
          <p:nvPr/>
        </p:nvSpPr>
        <p:spPr bwMode="auto">
          <a:xfrm>
            <a:off x="6262687" y="4343400"/>
            <a:ext cx="519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smtClean="0"/>
              <a:t>2015</a:t>
            </a:r>
            <a:endParaRPr lang="en-US" altLang="en-US" sz="1600" dirty="0"/>
          </a:p>
        </p:txBody>
      </p:sp>
      <p:sp>
        <p:nvSpPr>
          <p:cNvPr id="55" name="Oval 54"/>
          <p:cNvSpPr/>
          <p:nvPr/>
        </p:nvSpPr>
        <p:spPr>
          <a:xfrm>
            <a:off x="7037387" y="4648200"/>
            <a:ext cx="201613" cy="203200"/>
          </a:xfrm>
          <a:prstGeom prst="ellipse">
            <a:avLst/>
          </a:prstGeom>
          <a:solidFill>
            <a:srgbClr val="8C8C8C"/>
          </a:solidFill>
          <a:ln w="38100" cap="flat" cmpd="sng" algn="ctr">
            <a:solidFill>
              <a:sysClr val="window" lastClr="FFFFFF">
                <a:lumMod val="85000"/>
              </a:sysClr>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56" name="Rectangle 88"/>
          <p:cNvSpPr>
            <a:spLocks noChangeArrowheads="1"/>
          </p:cNvSpPr>
          <p:nvPr/>
        </p:nvSpPr>
        <p:spPr bwMode="auto">
          <a:xfrm>
            <a:off x="6850063" y="4896162"/>
            <a:ext cx="6175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Negotiate changes with CMS</a:t>
            </a:r>
            <a:endParaRPr lang="en-US" altLang="en-US" sz="900" dirty="0">
              <a:solidFill>
                <a:srgbClr val="313131"/>
              </a:solidFill>
            </a:endParaRPr>
          </a:p>
        </p:txBody>
      </p:sp>
      <p:sp>
        <p:nvSpPr>
          <p:cNvPr id="57" name="Oval 56"/>
          <p:cNvSpPr/>
          <p:nvPr/>
        </p:nvSpPr>
        <p:spPr>
          <a:xfrm>
            <a:off x="5766594" y="4648200"/>
            <a:ext cx="201613" cy="203200"/>
          </a:xfrm>
          <a:prstGeom prst="ellipse">
            <a:avLst/>
          </a:prstGeom>
          <a:solidFill>
            <a:srgbClr val="8C8C8C"/>
          </a:solidFill>
          <a:ln w="38100" cap="flat" cmpd="sng" algn="ctr">
            <a:solidFill>
              <a:sysClr val="window" lastClr="FFFFFF">
                <a:lumMod val="85000"/>
              </a:sysClr>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58" name="Rectangle 88"/>
          <p:cNvSpPr>
            <a:spLocks noChangeArrowheads="1"/>
          </p:cNvSpPr>
          <p:nvPr/>
        </p:nvSpPr>
        <p:spPr bwMode="auto">
          <a:xfrm>
            <a:off x="5410200" y="4918502"/>
            <a:ext cx="990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Develop and present time </a:t>
            </a:r>
          </a:p>
          <a:p>
            <a:pPr algn="ctr" eaLnBrk="1" hangingPunct="1"/>
            <a:r>
              <a:rPr lang="en-US" altLang="en-US" sz="900" dirty="0" smtClean="0">
                <a:solidFill>
                  <a:srgbClr val="313131"/>
                </a:solidFill>
              </a:rPr>
              <a:t>study options</a:t>
            </a:r>
            <a:endParaRPr lang="en-US" altLang="en-US" sz="900" dirty="0">
              <a:solidFill>
                <a:srgbClr val="313131"/>
              </a:solidFill>
            </a:endParaRPr>
          </a:p>
        </p:txBody>
      </p:sp>
      <p:sp>
        <p:nvSpPr>
          <p:cNvPr id="66" name="Oval 65"/>
          <p:cNvSpPr/>
          <p:nvPr/>
        </p:nvSpPr>
        <p:spPr>
          <a:xfrm>
            <a:off x="2286000" y="4648200"/>
            <a:ext cx="200025" cy="203200"/>
          </a:xfrm>
          <a:prstGeom prst="ellipse">
            <a:avLst/>
          </a:prstGeom>
          <a:solidFill>
            <a:srgbClr val="8C8C8C"/>
          </a:solidFill>
          <a:ln w="38100" cap="flat" cmpd="sng" algn="ctr">
            <a:solidFill>
              <a:srgbClr val="81BC00"/>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67" name="TextBox 48"/>
          <p:cNvSpPr txBox="1">
            <a:spLocks noChangeArrowheads="1"/>
          </p:cNvSpPr>
          <p:nvPr/>
        </p:nvSpPr>
        <p:spPr bwMode="auto">
          <a:xfrm>
            <a:off x="2224087" y="4343400"/>
            <a:ext cx="519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smtClean="0"/>
              <a:t>2012</a:t>
            </a:r>
            <a:endParaRPr lang="en-US" altLang="en-US" sz="1600" dirty="0"/>
          </a:p>
        </p:txBody>
      </p:sp>
      <p:sp>
        <p:nvSpPr>
          <p:cNvPr id="68" name="Rectangle 88"/>
          <p:cNvSpPr>
            <a:spLocks noChangeArrowheads="1"/>
          </p:cNvSpPr>
          <p:nvPr/>
        </p:nvSpPr>
        <p:spPr bwMode="auto">
          <a:xfrm>
            <a:off x="2438400" y="4896162"/>
            <a:ext cx="990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Submit cost allocation plan </a:t>
            </a:r>
          </a:p>
          <a:p>
            <a:pPr algn="ctr" eaLnBrk="1" hangingPunct="1"/>
            <a:r>
              <a:rPr lang="en-US" altLang="en-US" sz="900" dirty="0" smtClean="0">
                <a:solidFill>
                  <a:srgbClr val="313131"/>
                </a:solidFill>
              </a:rPr>
              <a:t>to CMS</a:t>
            </a:r>
            <a:endParaRPr lang="en-US" altLang="en-US" sz="900" dirty="0">
              <a:solidFill>
                <a:srgbClr val="313131"/>
              </a:solidFill>
            </a:endParaRPr>
          </a:p>
        </p:txBody>
      </p:sp>
      <p:sp>
        <p:nvSpPr>
          <p:cNvPr id="69" name="Oval 68"/>
          <p:cNvSpPr/>
          <p:nvPr/>
        </p:nvSpPr>
        <p:spPr>
          <a:xfrm>
            <a:off x="2819400" y="4648200"/>
            <a:ext cx="201613" cy="203200"/>
          </a:xfrm>
          <a:prstGeom prst="ellipse">
            <a:avLst/>
          </a:prstGeom>
          <a:solidFill>
            <a:srgbClr val="8C8C8C"/>
          </a:solidFill>
          <a:ln w="38100" cap="flat" cmpd="sng" algn="ctr">
            <a:solidFill>
              <a:sysClr val="window" lastClr="FFFFFF">
                <a:lumMod val="85000"/>
              </a:sysClr>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70" name="Oval 69"/>
          <p:cNvSpPr/>
          <p:nvPr/>
        </p:nvSpPr>
        <p:spPr>
          <a:xfrm>
            <a:off x="3424237" y="4648200"/>
            <a:ext cx="200025" cy="203200"/>
          </a:xfrm>
          <a:prstGeom prst="ellipse">
            <a:avLst/>
          </a:prstGeom>
          <a:solidFill>
            <a:srgbClr val="8C8C8C"/>
          </a:solidFill>
          <a:ln w="38100" cap="flat" cmpd="sng" algn="ctr">
            <a:solidFill>
              <a:srgbClr val="81BC00"/>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71" name="TextBox 48"/>
          <p:cNvSpPr txBox="1">
            <a:spLocks noChangeArrowheads="1"/>
          </p:cNvSpPr>
          <p:nvPr/>
        </p:nvSpPr>
        <p:spPr bwMode="auto">
          <a:xfrm>
            <a:off x="3290887" y="4343400"/>
            <a:ext cx="519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smtClean="0"/>
              <a:t>2013</a:t>
            </a:r>
            <a:endParaRPr lang="en-US" altLang="en-US" sz="1600" dirty="0"/>
          </a:p>
        </p:txBody>
      </p:sp>
      <p:sp>
        <p:nvSpPr>
          <p:cNvPr id="72" name="Oval 71"/>
          <p:cNvSpPr/>
          <p:nvPr/>
        </p:nvSpPr>
        <p:spPr>
          <a:xfrm>
            <a:off x="3899694" y="4648200"/>
            <a:ext cx="201613" cy="203200"/>
          </a:xfrm>
          <a:prstGeom prst="ellipse">
            <a:avLst/>
          </a:prstGeom>
          <a:solidFill>
            <a:srgbClr val="8C8C8C"/>
          </a:solidFill>
          <a:ln w="38100" cap="flat" cmpd="sng" algn="ctr">
            <a:solidFill>
              <a:sysClr val="window" lastClr="FFFFFF">
                <a:lumMod val="85000"/>
              </a:sysClr>
            </a:solidFill>
            <a:prstDash val="solid"/>
          </a:ln>
          <a:effectLst/>
        </p:spPr>
        <p:txBody>
          <a:bodyPr lIns="0" tIns="0" rIns="0" bIns="0" anchor="ctr"/>
          <a:lstStyle/>
          <a:p>
            <a:pPr algn="ctr" eaLnBrk="1" fontAlgn="auto" hangingPunct="1">
              <a:spcBef>
                <a:spcPts val="0"/>
              </a:spcBef>
              <a:spcAft>
                <a:spcPts val="0"/>
              </a:spcAft>
              <a:defRPr/>
            </a:pPr>
            <a:endParaRPr lang="en-US" sz="1000" b="1" kern="0" dirty="0">
              <a:solidFill>
                <a:srgbClr val="8C8C8C"/>
              </a:solidFill>
              <a:latin typeface="Arial"/>
            </a:endParaRPr>
          </a:p>
        </p:txBody>
      </p:sp>
      <p:sp>
        <p:nvSpPr>
          <p:cNvPr id="30" name="TextBox 29"/>
          <p:cNvSpPr txBox="1"/>
          <p:nvPr/>
        </p:nvSpPr>
        <p:spPr>
          <a:xfrm>
            <a:off x="152400" y="1828800"/>
            <a:ext cx="8686800" cy="246221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The Code of Federal Regulations, specifically 2 CFR 200 (previously Circular A-87), contains standards and principles </a:t>
            </a:r>
            <a:r>
              <a:rPr lang="en-US" sz="1400" dirty="0"/>
              <a:t>for determining direct and indirect costs applicable </a:t>
            </a:r>
            <a:r>
              <a:rPr lang="en-US" sz="1400" dirty="0" smtClean="0"/>
              <a:t>to Federal </a:t>
            </a:r>
          </a:p>
          <a:p>
            <a:r>
              <a:rPr lang="en-US" sz="1400" dirty="0" smtClean="0"/>
              <a:t>      grants and contracts performed </a:t>
            </a:r>
            <a:r>
              <a:rPr lang="en-US" sz="1400" dirty="0"/>
              <a:t>by state and local </a:t>
            </a:r>
            <a:r>
              <a:rPr lang="en-US" sz="1400" dirty="0" smtClean="0"/>
              <a:t>governments</a:t>
            </a:r>
          </a:p>
          <a:p>
            <a:endParaRPr lang="en-US" sz="1400" dirty="0" smtClean="0"/>
          </a:p>
          <a:p>
            <a:pPr marL="285750" indent="-285750">
              <a:buFont typeface="Wingdings" panose="05000000000000000000" pitchFamily="2" charset="2"/>
              <a:buChar char="Ø"/>
            </a:pPr>
            <a:r>
              <a:rPr lang="en-US" sz="1400" dirty="0" smtClean="0"/>
              <a:t>Centers for Medicare &amp; Medicaid Services (CMS) expressed concern                                                   on the accuracy of expenditures applicable to Medicaid </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r>
              <a:rPr lang="en-US" sz="1400" dirty="0" smtClean="0"/>
              <a:t>CMS requires updates to existing cost allocation processes to refine the measurement of MATP administrative activities.  The current cost allocation plan did not provide </a:t>
            </a:r>
          </a:p>
          <a:p>
            <a:r>
              <a:rPr lang="en-US" sz="1400" dirty="0"/>
              <a:t> </a:t>
            </a:r>
            <a:r>
              <a:rPr lang="en-US" sz="1400" dirty="0" smtClean="0"/>
              <a:t>     sufficient evidence to differentiate direct vs. indirect costs</a:t>
            </a:r>
            <a:r>
              <a:rPr lang="en-US" sz="1400" dirty="0"/>
              <a:t> </a:t>
            </a:r>
            <a:endParaRPr lang="en-US" sz="1400" dirty="0" smtClean="0"/>
          </a:p>
          <a:p>
            <a:endParaRPr lang="en-US" sz="1400" dirty="0" smtClean="0"/>
          </a:p>
        </p:txBody>
      </p:sp>
      <p:sp>
        <p:nvSpPr>
          <p:cNvPr id="31" name="Rectangle 88"/>
          <p:cNvSpPr>
            <a:spLocks noChangeArrowheads="1"/>
          </p:cNvSpPr>
          <p:nvPr/>
        </p:nvSpPr>
        <p:spPr bwMode="auto">
          <a:xfrm>
            <a:off x="3505200" y="4918502"/>
            <a:ext cx="990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smtClean="0">
                <a:solidFill>
                  <a:srgbClr val="313131"/>
                </a:solidFill>
              </a:rPr>
              <a:t>Submit revised cost allocation </a:t>
            </a:r>
          </a:p>
          <a:p>
            <a:pPr algn="ctr" eaLnBrk="1" hangingPunct="1"/>
            <a:r>
              <a:rPr lang="en-US" altLang="en-US" sz="900" dirty="0" smtClean="0">
                <a:solidFill>
                  <a:srgbClr val="313131"/>
                </a:solidFill>
              </a:rPr>
              <a:t>plan to CMS</a:t>
            </a:r>
            <a:endParaRPr lang="en-US" altLang="en-US" sz="900" dirty="0">
              <a:solidFill>
                <a:srgbClr val="313131"/>
              </a:solidFill>
            </a:endParaRPr>
          </a:p>
        </p:txBody>
      </p:sp>
      <p:pic>
        <p:nvPicPr>
          <p:cNvPr id="3075" name="Picture 3" descr="C:\Users\hmardorff\Documents\Ho-Jung\TimeSavers\Bank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09800"/>
            <a:ext cx="19812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a:t>
            </a:fld>
            <a:endParaRPr lang="en-US" dirty="0">
              <a:solidFill>
                <a:prstClr val="white"/>
              </a:solidFill>
            </a:endParaRPr>
          </a:p>
        </p:txBody>
      </p:sp>
    </p:spTree>
    <p:extLst>
      <p:ext uri="{BB962C8B-B14F-4D97-AF65-F5344CB8AC3E}">
        <p14:creationId xmlns:p14="http://schemas.microsoft.com/office/powerpoint/2010/main" val="213080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20</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152400" y="1676400"/>
            <a:ext cx="8915400" cy="3543300"/>
          </a:xfrm>
          <a:prstGeom prst="rect">
            <a:avLst/>
          </a:prstGeom>
        </p:spPr>
      </p:pic>
    </p:spTree>
    <p:extLst>
      <p:ext uri="{BB962C8B-B14F-4D97-AF65-F5344CB8AC3E}">
        <p14:creationId xmlns:p14="http://schemas.microsoft.com/office/powerpoint/2010/main" val="277900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21</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76199" y="1457324"/>
            <a:ext cx="8991601" cy="2314575"/>
          </a:xfrm>
          <a:prstGeom prst="rect">
            <a:avLst/>
          </a:prstGeom>
        </p:spPr>
      </p:pic>
      <p:pic>
        <p:nvPicPr>
          <p:cNvPr id="6" name="Picture 5"/>
          <p:cNvPicPr>
            <a:picLocks noChangeAspect="1"/>
          </p:cNvPicPr>
          <p:nvPr/>
        </p:nvPicPr>
        <p:blipFill rotWithShape="1">
          <a:blip r:embed="rId3"/>
          <a:srcRect t="8696"/>
          <a:stretch/>
        </p:blipFill>
        <p:spPr>
          <a:xfrm>
            <a:off x="76199" y="3733800"/>
            <a:ext cx="8991601" cy="2000249"/>
          </a:xfrm>
          <a:prstGeom prst="rect">
            <a:avLst/>
          </a:prstGeom>
        </p:spPr>
      </p:pic>
      <p:cxnSp>
        <p:nvCxnSpPr>
          <p:cNvPr id="8" name="Straight Connector 7"/>
          <p:cNvCxnSpPr/>
          <p:nvPr/>
        </p:nvCxnSpPr>
        <p:spPr>
          <a:xfrm>
            <a:off x="76199" y="3733800"/>
            <a:ext cx="0" cy="200024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0992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22</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90487" y="2362200"/>
            <a:ext cx="8963025" cy="3190875"/>
          </a:xfrm>
          <a:prstGeom prst="rect">
            <a:avLst/>
          </a:prstGeom>
        </p:spPr>
      </p:pic>
      <p:pic>
        <p:nvPicPr>
          <p:cNvPr id="6" name="Picture 5"/>
          <p:cNvPicPr>
            <a:picLocks noChangeAspect="1"/>
          </p:cNvPicPr>
          <p:nvPr/>
        </p:nvPicPr>
        <p:blipFill>
          <a:blip r:embed="rId3"/>
          <a:stretch>
            <a:fillRect/>
          </a:stretch>
        </p:blipFill>
        <p:spPr>
          <a:xfrm>
            <a:off x="90487" y="1571625"/>
            <a:ext cx="8963025" cy="838200"/>
          </a:xfrm>
          <a:prstGeom prst="rect">
            <a:avLst/>
          </a:prstGeom>
        </p:spPr>
      </p:pic>
    </p:spTree>
    <p:extLst>
      <p:ext uri="{BB962C8B-B14F-4D97-AF65-F5344CB8AC3E}">
        <p14:creationId xmlns:p14="http://schemas.microsoft.com/office/powerpoint/2010/main" val="426076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23</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152400" y="2162175"/>
            <a:ext cx="8839200" cy="2790825"/>
          </a:xfrm>
          <a:prstGeom prst="rect">
            <a:avLst/>
          </a:prstGeom>
        </p:spPr>
      </p:pic>
    </p:spTree>
    <p:extLst>
      <p:ext uri="{BB962C8B-B14F-4D97-AF65-F5344CB8AC3E}">
        <p14:creationId xmlns:p14="http://schemas.microsoft.com/office/powerpoint/2010/main" val="275318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24</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6" name="Picture 5"/>
          <p:cNvPicPr>
            <a:picLocks noChangeAspect="1"/>
          </p:cNvPicPr>
          <p:nvPr/>
        </p:nvPicPr>
        <p:blipFill>
          <a:blip r:embed="rId2"/>
          <a:stretch>
            <a:fillRect/>
          </a:stretch>
        </p:blipFill>
        <p:spPr>
          <a:xfrm>
            <a:off x="76201" y="1676400"/>
            <a:ext cx="8991600" cy="3933825"/>
          </a:xfrm>
          <a:prstGeom prst="rect">
            <a:avLst/>
          </a:prstGeom>
        </p:spPr>
      </p:pic>
    </p:spTree>
    <p:extLst>
      <p:ext uri="{BB962C8B-B14F-4D97-AF65-F5344CB8AC3E}">
        <p14:creationId xmlns:p14="http://schemas.microsoft.com/office/powerpoint/2010/main" val="166338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25</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152399" y="1676400"/>
            <a:ext cx="8915401" cy="3705225"/>
          </a:xfrm>
          <a:prstGeom prst="rect">
            <a:avLst/>
          </a:prstGeom>
        </p:spPr>
      </p:pic>
    </p:spTree>
    <p:extLst>
      <p:ext uri="{BB962C8B-B14F-4D97-AF65-F5344CB8AC3E}">
        <p14:creationId xmlns:p14="http://schemas.microsoft.com/office/powerpoint/2010/main" val="78731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26</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t="-1" b="29229"/>
          <a:stretch/>
        </p:blipFill>
        <p:spPr>
          <a:xfrm>
            <a:off x="152400" y="1476375"/>
            <a:ext cx="8915400" cy="4543425"/>
          </a:xfrm>
          <a:prstGeom prst="rect">
            <a:avLst/>
          </a:prstGeom>
        </p:spPr>
      </p:pic>
    </p:spTree>
    <p:extLst>
      <p:ext uri="{BB962C8B-B14F-4D97-AF65-F5344CB8AC3E}">
        <p14:creationId xmlns:p14="http://schemas.microsoft.com/office/powerpoint/2010/main" val="179391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27</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t="-1" b="83829"/>
          <a:stretch/>
        </p:blipFill>
        <p:spPr>
          <a:xfrm>
            <a:off x="152400" y="1476375"/>
            <a:ext cx="8915400" cy="1038225"/>
          </a:xfrm>
          <a:prstGeom prst="rect">
            <a:avLst/>
          </a:prstGeom>
        </p:spPr>
      </p:pic>
      <p:pic>
        <p:nvPicPr>
          <p:cNvPr id="6" name="Picture 5"/>
          <p:cNvPicPr>
            <a:picLocks noChangeAspect="1"/>
          </p:cNvPicPr>
          <p:nvPr/>
        </p:nvPicPr>
        <p:blipFill>
          <a:blip r:embed="rId3"/>
          <a:stretch>
            <a:fillRect/>
          </a:stretch>
        </p:blipFill>
        <p:spPr>
          <a:xfrm>
            <a:off x="152401" y="2514600"/>
            <a:ext cx="8915400" cy="2809875"/>
          </a:xfrm>
          <a:prstGeom prst="rect">
            <a:avLst/>
          </a:prstGeom>
        </p:spPr>
      </p:pic>
    </p:spTree>
    <p:extLst>
      <p:ext uri="{BB962C8B-B14F-4D97-AF65-F5344CB8AC3E}">
        <p14:creationId xmlns:p14="http://schemas.microsoft.com/office/powerpoint/2010/main" val="428040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28</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76200" y="2238375"/>
            <a:ext cx="8991600" cy="3019425"/>
          </a:xfrm>
          <a:prstGeom prst="rect">
            <a:avLst/>
          </a:prstGeom>
        </p:spPr>
      </p:pic>
    </p:spTree>
    <p:extLst>
      <p:ext uri="{BB962C8B-B14F-4D97-AF65-F5344CB8AC3E}">
        <p14:creationId xmlns:p14="http://schemas.microsoft.com/office/powerpoint/2010/main" val="215719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29</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76200" y="1733550"/>
            <a:ext cx="8991600" cy="3676650"/>
          </a:xfrm>
          <a:prstGeom prst="rect">
            <a:avLst/>
          </a:prstGeom>
        </p:spPr>
      </p:pic>
    </p:spTree>
    <p:extLst>
      <p:ext uri="{BB962C8B-B14F-4D97-AF65-F5344CB8AC3E}">
        <p14:creationId xmlns:p14="http://schemas.microsoft.com/office/powerpoint/2010/main" val="142313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10200" cy="762000"/>
          </a:xfrm>
          <a:prstGeom prst="rect">
            <a:avLst/>
          </a:prstGeom>
        </p:spPr>
        <p:txBody>
          <a:bodyPr/>
          <a:lstStyle/>
          <a:p>
            <a:r>
              <a:rPr lang="en-US" sz="1800" dirty="0" smtClean="0">
                <a:latin typeface="Arial" panose="020B0604020202020204" pitchFamily="34" charset="0"/>
                <a:cs typeface="Arial" panose="020B0604020202020204" pitchFamily="34" charset="0"/>
              </a:rPr>
              <a:t>Identifying Allowable Agency Direct Costs Methods </a:t>
            </a:r>
            <a:endParaRPr lang="en-US" sz="1800" dirty="0"/>
          </a:p>
        </p:txBody>
      </p:sp>
      <p:sp>
        <p:nvSpPr>
          <p:cNvPr id="4" name="Date Placeholder 3"/>
          <p:cNvSpPr>
            <a:spLocks noGrp="1"/>
          </p:cNvSpPr>
          <p:nvPr>
            <p:ph type="dt" sz="half" idx="10"/>
          </p:nvPr>
        </p:nvSpPr>
        <p:spPr/>
        <p:txBody>
          <a:bodyPr/>
          <a:lstStyle/>
          <a:p>
            <a:pPr>
              <a:defRPr/>
            </a:pPr>
            <a:fld id="{13DEDDCA-EE15-4F41-A920-2B0CEA34D2A2}" type="datetime1">
              <a:rPr lang="en-US" smtClean="0">
                <a:solidFill>
                  <a:prstClr val="white"/>
                </a:solidFill>
              </a:rPr>
              <a:t>11/4/2016</a:t>
            </a:fld>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38921178"/>
              </p:ext>
            </p:extLst>
          </p:nvPr>
        </p:nvGraphicFramePr>
        <p:xfrm>
          <a:off x="533400" y="1371600"/>
          <a:ext cx="8229600" cy="4401820"/>
        </p:xfrm>
        <a:graphic>
          <a:graphicData uri="http://schemas.openxmlformats.org/drawingml/2006/table">
            <a:tbl>
              <a:tblPr firstRow="1" bandRow="1">
                <a:tableStyleId>{5C22544A-7EE6-4342-B048-85BDC9FD1C3A}</a:tableStyleId>
              </a:tblPr>
              <a:tblGrid>
                <a:gridCol w="1219200"/>
                <a:gridCol w="2057400"/>
                <a:gridCol w="2362200"/>
                <a:gridCol w="2590800"/>
              </a:tblGrid>
              <a:tr h="370840">
                <a:tc>
                  <a:txBody>
                    <a:bodyPr/>
                    <a:lstStyle/>
                    <a:p>
                      <a:pPr algn="ctr"/>
                      <a:r>
                        <a:rPr lang="en-US" sz="1200" dirty="0" smtClean="0"/>
                        <a:t>Category</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Allowable Activities</a:t>
                      </a:r>
                      <a:r>
                        <a:rPr lang="en-US" sz="1200" baseline="0" dirty="0" smtClean="0"/>
                        <a:t> </a:t>
                      </a:r>
                      <a:endParaRPr lang="en-US" sz="1200" dirty="0"/>
                    </a:p>
                  </a:txBody>
                  <a:tcPr/>
                </a:tc>
                <a:tc>
                  <a:txBody>
                    <a:bodyPr/>
                    <a:lstStyle/>
                    <a:p>
                      <a:pPr algn="ctr"/>
                      <a:r>
                        <a:rPr lang="en-US" sz="1200" dirty="0" smtClean="0"/>
                        <a:t>Allowable</a:t>
                      </a:r>
                      <a:r>
                        <a:rPr lang="en-US" sz="1200" baseline="0" dirty="0" smtClean="0"/>
                        <a:t> Methods </a:t>
                      </a:r>
                      <a:endParaRPr lang="en-US" sz="1200" dirty="0"/>
                    </a:p>
                  </a:txBody>
                  <a:tcPr/>
                </a:tc>
              </a:tr>
              <a:tr h="370840">
                <a:tc>
                  <a:txBody>
                    <a:bodyPr/>
                    <a:lstStyle/>
                    <a:p>
                      <a:r>
                        <a:rPr lang="en-US" sz="1000" dirty="0" smtClean="0"/>
                        <a:t>Salaries</a:t>
                      </a:r>
                      <a:r>
                        <a:rPr lang="en-US" sz="1000" baseline="0" dirty="0" smtClean="0"/>
                        <a:t> &amp; Benefits</a:t>
                      </a:r>
                      <a:endParaRPr lang="en-US" sz="1000" dirty="0"/>
                    </a:p>
                  </a:txBody>
                  <a:tcPr/>
                </a:tc>
                <a:tc>
                  <a:txBody>
                    <a:bodyPr/>
                    <a:lstStyle/>
                    <a:p>
                      <a:pPr marL="0" marR="0">
                        <a:lnSpc>
                          <a:spcPct val="115000"/>
                        </a:lnSpc>
                        <a:spcBef>
                          <a:spcPts val="300"/>
                        </a:spcBef>
                        <a:spcAft>
                          <a:spcPts val="300"/>
                        </a:spcAft>
                      </a:pPr>
                      <a:r>
                        <a:rPr lang="en-US" sz="1000" dirty="0">
                          <a:effectLst/>
                          <a:latin typeface="+mn-lt"/>
                          <a:ea typeface="Times New Roman"/>
                          <a:cs typeface="Times New Roman"/>
                        </a:rPr>
                        <a:t>Employee MATP salary and benefits (wages, benefits, related miscellaneous costs)</a:t>
                      </a:r>
                    </a:p>
                  </a:txBody>
                  <a:tcPr marL="68580" marR="68580" marT="0" marB="0"/>
                </a:tc>
                <a:tc>
                  <a:txBody>
                    <a:bodyPr/>
                    <a:lstStyle/>
                    <a:p>
                      <a:r>
                        <a:rPr lang="en-US" sz="1000" dirty="0" smtClean="0"/>
                        <a:t>Preparing MATP reports;</a:t>
                      </a:r>
                      <a:r>
                        <a:rPr lang="en-US" sz="1000" baseline="0" dirty="0" smtClean="0"/>
                        <a:t> Recipient verification; Referral to services; Case management; Negotiating and monitoring contracts; Process reimbursement checks; Quality assurance; Invoicing; Completing application forms; Staffing call center; Servicing clients; Program supervision; Program management; On-the-job training; Responding to audit; Program meetings; Budget monitoring  </a:t>
                      </a:r>
                      <a:endParaRPr lang="en-US" sz="1000" dirty="0" smtClean="0"/>
                    </a:p>
                  </a:txBody>
                  <a:tcPr/>
                </a:tc>
                <a:tc>
                  <a:txBody>
                    <a:bodyPr/>
                    <a:lstStyle/>
                    <a:p>
                      <a:pPr marL="171450" indent="-171450">
                        <a:buFont typeface="Arial" panose="020B0604020202020204" pitchFamily="34" charset="0"/>
                        <a:buChar char="•"/>
                      </a:pPr>
                      <a:r>
                        <a:rPr lang="en-US" sz="1000" dirty="0" smtClean="0"/>
                        <a:t>MATP</a:t>
                      </a:r>
                      <a:r>
                        <a:rPr lang="en-US" sz="1000" baseline="0" dirty="0" smtClean="0"/>
                        <a:t> approved time study methodology </a:t>
                      </a:r>
                      <a:endParaRPr lang="en-US" sz="1000" dirty="0"/>
                    </a:p>
                  </a:txBody>
                  <a:tcPr/>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Rent/Lease of Space</a:t>
                      </a: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rent, utilities, insurance, telephone and related miscellaneous expenses</a:t>
                      </a:r>
                    </a:p>
                  </a:txBody>
                  <a:tcPr marL="68580" marR="68580" marT="0" marB="0"/>
                </a:tc>
                <a:tc>
                  <a:txBody>
                    <a:bodyPr/>
                    <a:lstStyle/>
                    <a:p>
                      <a:r>
                        <a:rPr lang="en-US" sz="1000" dirty="0" smtClean="0">
                          <a:latin typeface="+mn-lt"/>
                        </a:rPr>
                        <a:t>Office space; Call center;</a:t>
                      </a:r>
                      <a:r>
                        <a:rPr lang="en-US" sz="1000" baseline="0" dirty="0" smtClean="0">
                          <a:latin typeface="+mn-lt"/>
                        </a:rPr>
                        <a:t> Office phones; Cell phones </a:t>
                      </a:r>
                      <a:r>
                        <a:rPr lang="en-US" sz="1000" dirty="0" smtClean="0">
                          <a:latin typeface="+mn-lt"/>
                        </a:rPr>
                        <a:t> </a:t>
                      </a:r>
                      <a:endParaRPr lang="en-US" sz="1000" dirty="0">
                        <a:latin typeface="+mn-lt"/>
                      </a:endParaRPr>
                    </a:p>
                  </a:txBody>
                  <a:tcPr/>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Rent/utilities/insurance – MATP square footage as % of total square footage</a:t>
                      </a: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Telephone usage by MATP staff as % of total usage or direct charge Call Center and Program Operations staff if telephone bill discretely identifies line charges</a:t>
                      </a:r>
                      <a:endParaRPr lang="en-US" sz="1000" dirty="0">
                        <a:latin typeface="+mn-lt"/>
                      </a:endParaRPr>
                    </a:p>
                  </a:txBody>
                  <a:tcPr/>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Materials and Supplies</a:t>
                      </a: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materials, printing, copying,  office supplies expenses and postage</a:t>
                      </a:r>
                    </a:p>
                  </a:txBody>
                  <a:tcPr marL="68580" marR="68580" marT="0" marB="0"/>
                </a:tc>
                <a:tc>
                  <a:txBody>
                    <a:bodyPr/>
                    <a:lstStyle/>
                    <a:p>
                      <a:pPr marL="0" marR="0" lvl="0" indent="0">
                        <a:lnSpc>
                          <a:spcPct val="115000"/>
                        </a:lnSpc>
                        <a:spcBef>
                          <a:spcPts val="300"/>
                        </a:spcBef>
                        <a:spcAft>
                          <a:spcPts val="300"/>
                        </a:spcAft>
                        <a:buFont typeface="Symbol"/>
                        <a:buNone/>
                      </a:pPr>
                      <a:r>
                        <a:rPr lang="en-US" sz="1000" dirty="0">
                          <a:effectLst/>
                          <a:latin typeface="+mn-lt"/>
                          <a:ea typeface="Times New Roman"/>
                          <a:cs typeface="Times New Roman"/>
                        </a:rPr>
                        <a:t>Office </a:t>
                      </a:r>
                      <a:r>
                        <a:rPr lang="en-US" sz="1000" dirty="0" smtClean="0">
                          <a:effectLst/>
                          <a:latin typeface="+mn-lt"/>
                          <a:ea typeface="Times New Roman"/>
                          <a:cs typeface="Times New Roman"/>
                        </a:rPr>
                        <a:t>supplies;</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Program brochures;</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Document copying;</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Mailings</a:t>
                      </a:r>
                      <a:endParaRPr lang="en-US" sz="1000" dirty="0">
                        <a:effectLst/>
                        <a:latin typeface="+mn-lt"/>
                        <a:ea typeface="Times New Roman"/>
                        <a:cs typeface="Times New Roman"/>
                      </a:endParaRPr>
                    </a:p>
                  </a:txBody>
                  <a:tcPr marL="68580" marR="68580" marT="0" marB="0"/>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txBody>
                  <a:tcPr marL="68580" marR="68580" marT="0" marB="0"/>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Office Furniture and Equipment</a:t>
                      </a: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office furniture and equipment expenses</a:t>
                      </a:r>
                    </a:p>
                  </a:txBody>
                  <a:tcPr marL="68580" marR="68580" marT="0" marB="0"/>
                </a:tc>
                <a:tc>
                  <a:txBody>
                    <a:bodyPr/>
                    <a:lstStyle/>
                    <a:p>
                      <a:pPr marL="0" marR="0" lvl="0" indent="0">
                        <a:lnSpc>
                          <a:spcPct val="115000"/>
                        </a:lnSpc>
                        <a:spcBef>
                          <a:spcPts val="300"/>
                        </a:spcBef>
                        <a:spcAft>
                          <a:spcPts val="300"/>
                        </a:spcAft>
                        <a:buFont typeface="Symbol"/>
                        <a:buNone/>
                      </a:pPr>
                      <a:r>
                        <a:rPr lang="en-US" sz="1000" dirty="0">
                          <a:effectLst/>
                          <a:latin typeface="+mn-lt"/>
                          <a:ea typeface="Times New Roman"/>
                          <a:cs typeface="Times New Roman"/>
                        </a:rPr>
                        <a:t>For MATP program staff</a:t>
                      </a:r>
                    </a:p>
                    <a:p>
                      <a:pPr marL="137160" marR="0">
                        <a:lnSpc>
                          <a:spcPct val="115000"/>
                        </a:lnSpc>
                        <a:spcBef>
                          <a:spcPts val="300"/>
                        </a:spcBef>
                        <a:spcAft>
                          <a:spcPts val="300"/>
                        </a:spcAft>
                      </a:pPr>
                      <a:r>
                        <a:rPr lang="en-US" sz="1000" dirty="0">
                          <a:effectLst/>
                          <a:latin typeface="+mn-lt"/>
                          <a:ea typeface="Times New Roman"/>
                          <a:cs typeface="Times New Roman"/>
                        </a:rPr>
                        <a:t> </a:t>
                      </a:r>
                    </a:p>
                  </a:txBody>
                  <a:tcPr marL="68580" marR="68580" marT="0" marB="0"/>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Depreciation Amount</a:t>
                      </a:r>
                      <a:endParaRPr lang="en-US" sz="1000" dirty="0" smtClean="0">
                        <a:latin typeface="+mn-lt"/>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a:t>
            </a:fld>
            <a:endParaRPr lang="en-US" dirty="0">
              <a:solidFill>
                <a:prstClr val="white"/>
              </a:solidFill>
            </a:endParaRPr>
          </a:p>
        </p:txBody>
      </p:sp>
    </p:spTree>
    <p:extLst>
      <p:ext uri="{BB962C8B-B14F-4D97-AF65-F5344CB8AC3E}">
        <p14:creationId xmlns:p14="http://schemas.microsoft.com/office/powerpoint/2010/main" val="1163835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30</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152400" y="1676400"/>
            <a:ext cx="8839200" cy="3714750"/>
          </a:xfrm>
          <a:prstGeom prst="rect">
            <a:avLst/>
          </a:prstGeom>
        </p:spPr>
      </p:pic>
    </p:spTree>
    <p:extLst>
      <p:ext uri="{BB962C8B-B14F-4D97-AF65-F5344CB8AC3E}">
        <p14:creationId xmlns:p14="http://schemas.microsoft.com/office/powerpoint/2010/main" val="395010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31</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b="1610"/>
          <a:stretch/>
        </p:blipFill>
        <p:spPr>
          <a:xfrm>
            <a:off x="152401" y="1447800"/>
            <a:ext cx="8915400" cy="4657725"/>
          </a:xfrm>
          <a:prstGeom prst="rect">
            <a:avLst/>
          </a:prstGeom>
        </p:spPr>
      </p:pic>
    </p:spTree>
    <p:extLst>
      <p:ext uri="{BB962C8B-B14F-4D97-AF65-F5344CB8AC3E}">
        <p14:creationId xmlns:p14="http://schemas.microsoft.com/office/powerpoint/2010/main" val="222373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32</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152400" y="2676525"/>
            <a:ext cx="8915401" cy="2809875"/>
          </a:xfrm>
          <a:prstGeom prst="rect">
            <a:avLst/>
          </a:prstGeom>
        </p:spPr>
      </p:pic>
      <p:pic>
        <p:nvPicPr>
          <p:cNvPr id="6" name="Picture 5"/>
          <p:cNvPicPr>
            <a:picLocks noChangeAspect="1"/>
          </p:cNvPicPr>
          <p:nvPr/>
        </p:nvPicPr>
        <p:blipFill rotWithShape="1">
          <a:blip r:embed="rId3"/>
          <a:srcRect b="79074"/>
          <a:stretch/>
        </p:blipFill>
        <p:spPr>
          <a:xfrm>
            <a:off x="152401" y="1685926"/>
            <a:ext cx="8915400" cy="990600"/>
          </a:xfrm>
          <a:prstGeom prst="rect">
            <a:avLst/>
          </a:prstGeom>
        </p:spPr>
      </p:pic>
    </p:spTree>
    <p:extLst>
      <p:ext uri="{BB962C8B-B14F-4D97-AF65-F5344CB8AC3E}">
        <p14:creationId xmlns:p14="http://schemas.microsoft.com/office/powerpoint/2010/main" val="130132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33</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Coding for Time Study</a:t>
            </a:r>
            <a:endParaRPr lang="en-US" sz="1600" b="1" kern="0" dirty="0">
              <a:solidFill>
                <a:schemeClr val="tx2">
                  <a:lumMod val="75000"/>
                </a:schemeClr>
              </a:solidFill>
            </a:endParaRPr>
          </a:p>
        </p:txBody>
      </p:sp>
      <p:pic>
        <p:nvPicPr>
          <p:cNvPr id="5" name="Picture 4"/>
          <p:cNvPicPr>
            <a:picLocks noChangeAspect="1"/>
          </p:cNvPicPr>
          <p:nvPr/>
        </p:nvPicPr>
        <p:blipFill>
          <a:blip r:embed="rId2"/>
          <a:stretch>
            <a:fillRect/>
          </a:stretch>
        </p:blipFill>
        <p:spPr>
          <a:xfrm>
            <a:off x="76200" y="1981200"/>
            <a:ext cx="8991600" cy="3038475"/>
          </a:xfrm>
          <a:prstGeom prst="rect">
            <a:avLst/>
          </a:prstGeom>
        </p:spPr>
      </p:pic>
    </p:spTree>
    <p:extLst>
      <p:ext uri="{BB962C8B-B14F-4D97-AF65-F5344CB8AC3E}">
        <p14:creationId xmlns:p14="http://schemas.microsoft.com/office/powerpoint/2010/main" val="116600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34</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a:t>
            </a:r>
            <a:r>
              <a:rPr lang="en-US" sz="1600" b="1" kern="0" dirty="0" smtClean="0">
                <a:solidFill>
                  <a:schemeClr val="accent1"/>
                </a:solidFill>
              </a:rPr>
              <a:t>Non-MA Covered, Non-MATP Programs</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b="9862"/>
          <a:stretch/>
        </p:blipFill>
        <p:spPr>
          <a:xfrm>
            <a:off x="152400" y="1676400"/>
            <a:ext cx="8915400" cy="4352925"/>
          </a:xfrm>
          <a:prstGeom prst="rect">
            <a:avLst/>
          </a:prstGeom>
        </p:spPr>
      </p:pic>
    </p:spTree>
    <p:extLst>
      <p:ext uri="{BB962C8B-B14F-4D97-AF65-F5344CB8AC3E}">
        <p14:creationId xmlns:p14="http://schemas.microsoft.com/office/powerpoint/2010/main" val="369532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35</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Non-MA Covered, Non-MATP Programs </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b="90336"/>
          <a:stretch/>
        </p:blipFill>
        <p:spPr>
          <a:xfrm>
            <a:off x="152400" y="1514475"/>
            <a:ext cx="8915400" cy="466725"/>
          </a:xfrm>
          <a:prstGeom prst="rect">
            <a:avLst/>
          </a:prstGeom>
        </p:spPr>
      </p:pic>
      <p:pic>
        <p:nvPicPr>
          <p:cNvPr id="6" name="Picture 5"/>
          <p:cNvPicPr>
            <a:picLocks noChangeAspect="1"/>
          </p:cNvPicPr>
          <p:nvPr/>
        </p:nvPicPr>
        <p:blipFill>
          <a:blip r:embed="rId3"/>
          <a:stretch>
            <a:fillRect/>
          </a:stretch>
        </p:blipFill>
        <p:spPr>
          <a:xfrm>
            <a:off x="152401" y="1981200"/>
            <a:ext cx="8915400" cy="3695700"/>
          </a:xfrm>
          <a:prstGeom prst="rect">
            <a:avLst/>
          </a:prstGeom>
        </p:spPr>
      </p:pic>
    </p:spTree>
    <p:extLst>
      <p:ext uri="{BB962C8B-B14F-4D97-AF65-F5344CB8AC3E}">
        <p14:creationId xmlns:p14="http://schemas.microsoft.com/office/powerpoint/2010/main" val="3936783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36</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Non-MA Covered, Non-MATP Programs </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b="90336"/>
          <a:stretch/>
        </p:blipFill>
        <p:spPr>
          <a:xfrm>
            <a:off x="152400" y="1514475"/>
            <a:ext cx="8915400" cy="466725"/>
          </a:xfrm>
          <a:prstGeom prst="rect">
            <a:avLst/>
          </a:prstGeom>
        </p:spPr>
      </p:pic>
      <p:pic>
        <p:nvPicPr>
          <p:cNvPr id="6" name="Picture 5"/>
          <p:cNvPicPr>
            <a:picLocks noChangeAspect="1"/>
          </p:cNvPicPr>
          <p:nvPr/>
        </p:nvPicPr>
        <p:blipFill>
          <a:blip r:embed="rId3"/>
          <a:stretch>
            <a:fillRect/>
          </a:stretch>
        </p:blipFill>
        <p:spPr>
          <a:xfrm>
            <a:off x="152401" y="1981200"/>
            <a:ext cx="8915400" cy="1990725"/>
          </a:xfrm>
          <a:prstGeom prst="rect">
            <a:avLst/>
          </a:prstGeom>
        </p:spPr>
      </p:pic>
      <p:pic>
        <p:nvPicPr>
          <p:cNvPr id="7" name="Picture 6"/>
          <p:cNvPicPr>
            <a:picLocks noChangeAspect="1"/>
          </p:cNvPicPr>
          <p:nvPr/>
        </p:nvPicPr>
        <p:blipFill rotWithShape="1">
          <a:blip r:embed="rId4"/>
          <a:srcRect b="58852"/>
          <a:stretch/>
        </p:blipFill>
        <p:spPr>
          <a:xfrm>
            <a:off x="152399" y="3919537"/>
            <a:ext cx="8915401" cy="1947863"/>
          </a:xfrm>
          <a:prstGeom prst="rect">
            <a:avLst/>
          </a:prstGeom>
        </p:spPr>
      </p:pic>
    </p:spTree>
    <p:extLst>
      <p:ext uri="{BB962C8B-B14F-4D97-AF65-F5344CB8AC3E}">
        <p14:creationId xmlns:p14="http://schemas.microsoft.com/office/powerpoint/2010/main" val="1741064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1F8E6D-6670-42E2-ABB9-F5B91EAD096F}"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37</a:t>
            </a:fld>
            <a:endParaRPr lang="en-US" dirty="0">
              <a:solidFill>
                <a:prstClr val="white"/>
              </a:solidFill>
            </a:endParaRPr>
          </a:p>
        </p:txBody>
      </p:sp>
      <p:sp>
        <p:nvSpPr>
          <p:cNvPr id="4" name="Title 1"/>
          <p:cNvSpPr txBox="1">
            <a:spLocks/>
          </p:cNvSpPr>
          <p:nvPr/>
        </p:nvSpPr>
        <p:spPr>
          <a:xfrm>
            <a:off x="0" y="1143000"/>
            <a:ext cx="8458200" cy="3048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1600" b="1" kern="0" dirty="0" smtClean="0">
                <a:solidFill>
                  <a:schemeClr val="accent1"/>
                </a:solidFill>
              </a:rPr>
              <a:t>Appendix:</a:t>
            </a:r>
            <a:r>
              <a:rPr lang="en-US" sz="1600" b="1" kern="0" dirty="0">
                <a:solidFill>
                  <a:schemeClr val="accent1"/>
                </a:solidFill>
              </a:rPr>
              <a:t> Non-MA Covered, Non-MATP Programs </a:t>
            </a:r>
            <a:endParaRPr lang="en-US" sz="1600" b="1" kern="0" dirty="0">
              <a:solidFill>
                <a:schemeClr val="tx2">
                  <a:lumMod val="75000"/>
                </a:schemeClr>
              </a:solidFill>
            </a:endParaRPr>
          </a:p>
        </p:txBody>
      </p:sp>
      <p:pic>
        <p:nvPicPr>
          <p:cNvPr id="5" name="Picture 4"/>
          <p:cNvPicPr>
            <a:picLocks noChangeAspect="1"/>
          </p:cNvPicPr>
          <p:nvPr/>
        </p:nvPicPr>
        <p:blipFill rotWithShape="1">
          <a:blip r:embed="rId2"/>
          <a:srcRect t="41147"/>
          <a:stretch/>
        </p:blipFill>
        <p:spPr>
          <a:xfrm>
            <a:off x="104775" y="2590800"/>
            <a:ext cx="8915400" cy="2786063"/>
          </a:xfrm>
          <a:prstGeom prst="rect">
            <a:avLst/>
          </a:prstGeom>
        </p:spPr>
      </p:pic>
      <p:pic>
        <p:nvPicPr>
          <p:cNvPr id="6" name="Picture 5"/>
          <p:cNvPicPr>
            <a:picLocks noChangeAspect="1"/>
          </p:cNvPicPr>
          <p:nvPr/>
        </p:nvPicPr>
        <p:blipFill rotWithShape="1">
          <a:blip r:embed="rId3"/>
          <a:srcRect b="90336"/>
          <a:stretch/>
        </p:blipFill>
        <p:spPr>
          <a:xfrm>
            <a:off x="104775" y="2150269"/>
            <a:ext cx="8915400" cy="466725"/>
          </a:xfrm>
          <a:prstGeom prst="rect">
            <a:avLst/>
          </a:prstGeom>
        </p:spPr>
      </p:pic>
    </p:spTree>
    <p:extLst>
      <p:ext uri="{BB962C8B-B14F-4D97-AF65-F5344CB8AC3E}">
        <p14:creationId xmlns:p14="http://schemas.microsoft.com/office/powerpoint/2010/main" val="104154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10200" cy="762000"/>
          </a:xfrm>
          <a:prstGeom prst="rect">
            <a:avLst/>
          </a:prstGeom>
        </p:spPr>
        <p:txBody>
          <a:bodyPr/>
          <a:lstStyle/>
          <a:p>
            <a:r>
              <a:rPr lang="en-US" sz="1800" dirty="0" smtClean="0">
                <a:latin typeface="Arial" panose="020B0604020202020204" pitchFamily="34" charset="0"/>
                <a:cs typeface="Arial" panose="020B0604020202020204" pitchFamily="34" charset="0"/>
              </a:rPr>
              <a:t>Identifying Allowable Agency Direct Costs Methods </a:t>
            </a:r>
            <a:endParaRPr lang="en-US" sz="1800" dirty="0"/>
          </a:p>
        </p:txBody>
      </p:sp>
      <p:sp>
        <p:nvSpPr>
          <p:cNvPr id="4" name="Date Placeholder 3"/>
          <p:cNvSpPr>
            <a:spLocks noGrp="1"/>
          </p:cNvSpPr>
          <p:nvPr>
            <p:ph type="dt" sz="half" idx="10"/>
          </p:nvPr>
        </p:nvSpPr>
        <p:spPr/>
        <p:txBody>
          <a:bodyPr/>
          <a:lstStyle/>
          <a:p>
            <a:pPr>
              <a:defRPr/>
            </a:pPr>
            <a:fld id="{3CFE11A2-2C3C-435D-BBB2-4AA7FFCC7B27}" type="datetime1">
              <a:rPr lang="en-US" smtClean="0">
                <a:solidFill>
                  <a:prstClr val="white"/>
                </a:solidFill>
              </a:rPr>
              <a:t>11/4/2016</a:t>
            </a:fld>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95502251"/>
              </p:ext>
            </p:extLst>
          </p:nvPr>
        </p:nvGraphicFramePr>
        <p:xfrm>
          <a:off x="533400" y="1371600"/>
          <a:ext cx="8229600" cy="3065780"/>
        </p:xfrm>
        <a:graphic>
          <a:graphicData uri="http://schemas.openxmlformats.org/drawingml/2006/table">
            <a:tbl>
              <a:tblPr firstRow="1" bandRow="1">
                <a:tableStyleId>{5C22544A-7EE6-4342-B048-85BDC9FD1C3A}</a:tableStyleId>
              </a:tblPr>
              <a:tblGrid>
                <a:gridCol w="1219200"/>
                <a:gridCol w="2057400"/>
                <a:gridCol w="2362200"/>
                <a:gridCol w="2590800"/>
              </a:tblGrid>
              <a:tr h="370840">
                <a:tc>
                  <a:txBody>
                    <a:bodyPr/>
                    <a:lstStyle/>
                    <a:p>
                      <a:pPr algn="ctr"/>
                      <a:r>
                        <a:rPr lang="en-US" sz="1200" dirty="0" smtClean="0"/>
                        <a:t>Category</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Allowable Activities</a:t>
                      </a:r>
                      <a:r>
                        <a:rPr lang="en-US" sz="1200" baseline="0" dirty="0" smtClean="0"/>
                        <a:t> </a:t>
                      </a:r>
                      <a:endParaRPr lang="en-US" sz="1200" dirty="0"/>
                    </a:p>
                  </a:txBody>
                  <a:tcPr/>
                </a:tc>
                <a:tc>
                  <a:txBody>
                    <a:bodyPr/>
                    <a:lstStyle/>
                    <a:p>
                      <a:pPr algn="ctr"/>
                      <a:r>
                        <a:rPr lang="en-US" sz="1200" dirty="0" smtClean="0"/>
                        <a:t>Allowable</a:t>
                      </a:r>
                      <a:r>
                        <a:rPr lang="en-US" sz="1200" baseline="0" dirty="0" smtClean="0"/>
                        <a:t> Methods </a:t>
                      </a:r>
                      <a:endParaRPr lang="en-US" sz="1200" dirty="0"/>
                    </a:p>
                  </a:txBody>
                  <a:tcPr/>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Data Processing</a:t>
                      </a: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data processing MATP expenses</a:t>
                      </a:r>
                    </a:p>
                  </a:txBody>
                  <a:tcPr marL="68580" marR="68580" marT="0" marB="0"/>
                </a:tc>
                <a:tc>
                  <a:txBody>
                    <a:bodyPr/>
                    <a:lstStyle/>
                    <a:p>
                      <a:pPr marL="0" marR="0" lvl="0" indent="0">
                        <a:lnSpc>
                          <a:spcPct val="115000"/>
                        </a:lnSpc>
                        <a:spcBef>
                          <a:spcPts val="300"/>
                        </a:spcBef>
                        <a:spcAft>
                          <a:spcPts val="300"/>
                        </a:spcAft>
                        <a:buFont typeface="Symbol"/>
                        <a:buNone/>
                      </a:pPr>
                      <a:r>
                        <a:rPr lang="en-US" sz="1000" dirty="0">
                          <a:effectLst/>
                          <a:latin typeface="+mn-lt"/>
                          <a:ea typeface="Times New Roman"/>
                          <a:cs typeface="Times New Roman"/>
                        </a:rPr>
                        <a:t>Computer </a:t>
                      </a:r>
                      <a:r>
                        <a:rPr lang="en-US" sz="1000" dirty="0" smtClean="0">
                          <a:effectLst/>
                          <a:latin typeface="+mn-lt"/>
                          <a:ea typeface="Times New Roman"/>
                          <a:cs typeface="Times New Roman"/>
                        </a:rPr>
                        <a:t>purchase;</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Computer </a:t>
                      </a:r>
                      <a:r>
                        <a:rPr lang="en-US" sz="1000" dirty="0">
                          <a:effectLst/>
                          <a:latin typeface="+mn-lt"/>
                          <a:ea typeface="Times New Roman"/>
                          <a:cs typeface="Times New Roman"/>
                        </a:rPr>
                        <a:t>LAN </a:t>
                      </a:r>
                      <a:r>
                        <a:rPr lang="en-US" sz="1000" dirty="0" smtClean="0">
                          <a:effectLst/>
                          <a:latin typeface="+mn-lt"/>
                          <a:ea typeface="Times New Roman"/>
                          <a:cs typeface="Times New Roman"/>
                        </a:rPr>
                        <a:t>support;</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Software;</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Report set-up;</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Report production;</a:t>
                      </a:r>
                      <a:r>
                        <a:rPr lang="en-US" sz="1000" baseline="0" dirty="0" smtClean="0">
                          <a:effectLst/>
                          <a:latin typeface="+mn-lt"/>
                          <a:ea typeface="Times New Roman"/>
                          <a:cs typeface="Times New Roman"/>
                        </a:rPr>
                        <a:t> </a:t>
                      </a:r>
                      <a:r>
                        <a:rPr lang="en-US" sz="1000" dirty="0" smtClean="0">
                          <a:effectLst/>
                          <a:latin typeface="+mn-lt"/>
                          <a:ea typeface="Times New Roman"/>
                          <a:cs typeface="Times New Roman"/>
                        </a:rPr>
                        <a:t>IT </a:t>
                      </a:r>
                      <a:r>
                        <a:rPr lang="en-US" sz="1000" dirty="0">
                          <a:effectLst/>
                          <a:latin typeface="+mn-lt"/>
                          <a:ea typeface="Times New Roman"/>
                          <a:cs typeface="Times New Roman"/>
                        </a:rPr>
                        <a:t>subcontract support</a:t>
                      </a:r>
                    </a:p>
                  </a:txBody>
                  <a:tcPr marL="68580" marR="68580" marT="0" marB="0"/>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System</a:t>
                      </a:r>
                      <a:r>
                        <a:rPr lang="en-US" sz="1000" kern="1200" baseline="0" dirty="0" smtClean="0">
                          <a:solidFill>
                            <a:schemeClr val="dk1"/>
                          </a:solidFill>
                          <a:effectLst/>
                          <a:latin typeface="+mn-lt"/>
                          <a:ea typeface="+mn-ea"/>
                          <a:cs typeface="+mn-cs"/>
                        </a:rPr>
                        <a:t> usage if statistics available to discretely identify MATP </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Work orders/invoices</a:t>
                      </a:r>
                      <a:r>
                        <a:rPr lang="en-US" sz="1000" kern="1200" baseline="0" dirty="0" smtClean="0">
                          <a:solidFill>
                            <a:schemeClr val="dk1"/>
                          </a:solidFill>
                          <a:effectLst/>
                          <a:latin typeface="+mn-lt"/>
                          <a:ea typeface="+mn-ea"/>
                          <a:cs typeface="+mn-cs"/>
                        </a:rPr>
                        <a:t> </a:t>
                      </a:r>
                    </a:p>
                    <a:p>
                      <a:pPr marL="171450" lvl="0" indent="-171450">
                        <a:buFont typeface="Arial" panose="020B0604020202020204" pitchFamily="34" charset="0"/>
                        <a:buChar char="•"/>
                      </a:pPr>
                      <a:r>
                        <a:rPr lang="en-US" sz="1000" kern="1200" baseline="0" dirty="0" smtClean="0">
                          <a:solidFill>
                            <a:schemeClr val="dk1"/>
                          </a:solidFill>
                          <a:effectLst/>
                          <a:latin typeface="+mn-lt"/>
                          <a:ea typeface="+mn-ea"/>
                          <a:cs typeface="+mn-cs"/>
                        </a:rPr>
                        <a:t>Computer and software purchases</a:t>
                      </a:r>
                      <a:endParaRPr lang="en-US" sz="1000" dirty="0" smtClean="0">
                        <a:latin typeface="+mn-lt"/>
                      </a:endParaRPr>
                    </a:p>
                  </a:txBody>
                  <a:tcPr marL="68580" marR="68580" marT="0" marB="0"/>
                </a:tc>
              </a:tr>
              <a:tr h="370840">
                <a:tc>
                  <a:txBody>
                    <a:bodyPr/>
                    <a:lstStyle/>
                    <a:p>
                      <a:r>
                        <a:rPr lang="en-US" sz="1000" dirty="0" smtClean="0"/>
                        <a:t>Travel </a:t>
                      </a:r>
                      <a:endParaRPr lang="en-US" sz="1000" dirty="0"/>
                    </a:p>
                  </a:txBody>
                  <a:tcPr/>
                </a:tc>
                <a:tc>
                  <a:txBody>
                    <a:bodyPr/>
                    <a:lstStyle/>
                    <a:p>
                      <a:pPr marL="0" marR="0">
                        <a:lnSpc>
                          <a:spcPct val="115000"/>
                        </a:lnSpc>
                        <a:spcBef>
                          <a:spcPts val="300"/>
                        </a:spcBef>
                        <a:spcAft>
                          <a:spcPts val="300"/>
                        </a:spcAft>
                      </a:pPr>
                      <a:r>
                        <a:rPr lang="en-US" sz="1000" dirty="0">
                          <a:effectLst/>
                          <a:latin typeface="+mj-lt"/>
                          <a:ea typeface="Times New Roman"/>
                          <a:cs typeface="Times New Roman"/>
                        </a:rPr>
                        <a:t>County agency staff MATP travel expenses</a:t>
                      </a:r>
                      <a:endParaRPr lang="en-US" sz="1100" dirty="0">
                        <a:effectLst/>
                        <a:latin typeface="+mj-lt"/>
                        <a:ea typeface="Times New Roman"/>
                        <a:cs typeface="Times New Roman"/>
                      </a:endParaRPr>
                    </a:p>
                  </a:txBody>
                  <a:tcPr marL="68580" marR="68580" marT="0" marB="0"/>
                </a:tc>
                <a:tc>
                  <a:txBody>
                    <a:bodyPr/>
                    <a:lstStyle/>
                    <a:p>
                      <a:r>
                        <a:rPr lang="en-US" sz="1000" dirty="0" smtClean="0"/>
                        <a:t>DHS</a:t>
                      </a:r>
                      <a:r>
                        <a:rPr lang="en-US" sz="1000" baseline="0" dirty="0" smtClean="0"/>
                        <a:t> meetings; Provider reviews; Program-related conferences and meetings</a:t>
                      </a:r>
                      <a:endParaRPr lang="en-US" sz="10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txBody>
                  <a:tcPr/>
                </a:tc>
              </a:tr>
              <a:tr h="370840">
                <a:tc>
                  <a:txBody>
                    <a:bodyPr/>
                    <a:lstStyle/>
                    <a:p>
                      <a:r>
                        <a:rPr lang="en-US" sz="1000" dirty="0" smtClean="0">
                          <a:latin typeface="+mn-lt"/>
                        </a:rPr>
                        <a:t>Fees</a:t>
                      </a:r>
                      <a:endParaRPr lang="en-US" sz="1000" dirty="0">
                        <a:latin typeface="+mn-lt"/>
                      </a:endParaRPr>
                    </a:p>
                  </a:txBody>
                  <a:tcPr/>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fees expenses</a:t>
                      </a:r>
                      <a:endParaRPr lang="en-US" sz="1100" dirty="0">
                        <a:effectLst/>
                        <a:latin typeface="+mn-lt"/>
                        <a:ea typeface="Times New Roman"/>
                        <a:cs typeface="Times New Roman"/>
                      </a:endParaRPr>
                    </a:p>
                  </a:txBody>
                  <a:tcPr marL="68580" marR="68580" marT="0" marB="0"/>
                </a:tc>
                <a:tc>
                  <a:txBody>
                    <a:bodyPr/>
                    <a:lstStyle/>
                    <a:p>
                      <a:r>
                        <a:rPr lang="en-US" sz="1000" dirty="0" smtClean="0">
                          <a:latin typeface="+mn-lt"/>
                        </a:rPr>
                        <a:t>Professional association; Publications; Insurance; Bank</a:t>
                      </a:r>
                      <a:r>
                        <a:rPr lang="en-US" sz="1000" baseline="0" dirty="0" smtClean="0">
                          <a:latin typeface="+mn-lt"/>
                        </a:rPr>
                        <a:t> charges; Other (requires detail submitted with report) </a:t>
                      </a:r>
                      <a:endParaRPr lang="en-US" sz="1000" dirty="0" smtClean="0">
                        <a:latin typeface="+mn-lt"/>
                      </a:endParaRPr>
                    </a:p>
                  </a:txBody>
                  <a:tcPr/>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Statistic</a:t>
                      </a:r>
                      <a:r>
                        <a:rPr lang="en-US" sz="1000" kern="1200" baseline="0" dirty="0" smtClean="0">
                          <a:solidFill>
                            <a:schemeClr val="dk1"/>
                          </a:solidFill>
                          <a:effectLst/>
                          <a:latin typeface="+mn-lt"/>
                          <a:ea typeface="+mn-ea"/>
                          <a:cs typeface="+mn-cs"/>
                        </a:rPr>
                        <a:t> used to identify MATP share </a:t>
                      </a:r>
                      <a:endParaRPr lang="en-US" sz="1000" dirty="0" smtClean="0">
                        <a:latin typeface="+mn-lt"/>
                      </a:endParaRPr>
                    </a:p>
                  </a:txBody>
                  <a:tcPr/>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Computer Equipment/ Maintenance</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computer equipment/maintenance expenses</a:t>
                      </a:r>
                      <a:endParaRPr lang="en-US" sz="1100" dirty="0">
                        <a:effectLst/>
                        <a:latin typeface="+mn-lt"/>
                        <a:ea typeface="Times New Roman"/>
                        <a:cs typeface="Times New Roman"/>
                      </a:endParaRPr>
                    </a:p>
                  </a:txBody>
                  <a:tcPr marL="68580" marR="68580" marT="0" marB="0"/>
                </a:tc>
                <a:tc>
                  <a:txBody>
                    <a:bodyPr/>
                    <a:lstStyle/>
                    <a:p>
                      <a:r>
                        <a:rPr lang="en-US" sz="1000" dirty="0" smtClean="0">
                          <a:latin typeface="+mn-lt"/>
                        </a:rPr>
                        <a:t>For Call</a:t>
                      </a:r>
                      <a:r>
                        <a:rPr lang="en-US" sz="1000" baseline="0" dirty="0" smtClean="0">
                          <a:latin typeface="+mn-lt"/>
                        </a:rPr>
                        <a:t> Center Staff; For MATP Program Staff; For Drivers</a:t>
                      </a:r>
                      <a:endParaRPr lang="en-US" sz="1000" dirty="0">
                        <a:latin typeface="+mn-lt"/>
                      </a:endParaRPr>
                    </a:p>
                  </a:txBody>
                  <a:tcPr/>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Statistic</a:t>
                      </a:r>
                      <a:r>
                        <a:rPr lang="en-US" sz="1000" kern="1200" baseline="0" dirty="0" smtClean="0">
                          <a:solidFill>
                            <a:schemeClr val="dk1"/>
                          </a:solidFill>
                          <a:effectLst/>
                          <a:latin typeface="+mn-lt"/>
                          <a:ea typeface="+mn-ea"/>
                          <a:cs typeface="+mn-cs"/>
                        </a:rPr>
                        <a:t> used to identify MATP share </a:t>
                      </a:r>
                      <a:endParaRPr lang="en-US" sz="1000" dirty="0" smtClean="0">
                        <a:latin typeface="+mn-lt"/>
                      </a:endParaRPr>
                    </a:p>
                  </a:txBody>
                  <a:tcPr/>
                </a:tc>
              </a:tr>
              <a:tr h="370840">
                <a:tc>
                  <a:txBody>
                    <a:bodyPr/>
                    <a:lstStyle/>
                    <a:p>
                      <a:pPr marL="0" marR="0">
                        <a:lnSpc>
                          <a:spcPct val="115000"/>
                        </a:lnSpc>
                        <a:spcBef>
                          <a:spcPts val="300"/>
                        </a:spcBef>
                        <a:spcAft>
                          <a:spcPts val="300"/>
                        </a:spcAft>
                      </a:pPr>
                      <a:r>
                        <a:rPr lang="en-US" sz="1000" dirty="0">
                          <a:effectLst/>
                          <a:latin typeface="+mn-lt"/>
                          <a:ea typeface="Times New Roman"/>
                          <a:cs typeface="Times New Roman"/>
                        </a:rPr>
                        <a:t>Postage</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300"/>
                        </a:spcBef>
                        <a:spcAft>
                          <a:spcPts val="300"/>
                        </a:spcAft>
                      </a:pPr>
                      <a:r>
                        <a:rPr lang="en-US" sz="1000" dirty="0">
                          <a:effectLst/>
                          <a:latin typeface="+mn-lt"/>
                          <a:ea typeface="Times New Roman"/>
                          <a:cs typeface="Times New Roman"/>
                        </a:rPr>
                        <a:t>County agency MATP postage expenses</a:t>
                      </a:r>
                      <a:endParaRPr lang="en-US" sz="1100" dirty="0">
                        <a:effectLst/>
                        <a:latin typeface="+mn-lt"/>
                        <a:ea typeface="Times New Roman"/>
                        <a:cs typeface="Times New Roman"/>
                      </a:endParaRPr>
                    </a:p>
                  </a:txBody>
                  <a:tcPr marL="68580" marR="68580" marT="0" marB="0"/>
                </a:tc>
                <a:tc>
                  <a:txBody>
                    <a:bodyPr/>
                    <a:lstStyle/>
                    <a:p>
                      <a:pPr marL="0" marR="0" lvl="0" indent="0">
                        <a:lnSpc>
                          <a:spcPct val="115000"/>
                        </a:lnSpc>
                        <a:spcBef>
                          <a:spcPts val="300"/>
                        </a:spcBef>
                        <a:spcAft>
                          <a:spcPts val="300"/>
                        </a:spcAft>
                        <a:buFont typeface="Symbol"/>
                        <a:buNone/>
                      </a:pPr>
                      <a:r>
                        <a:rPr lang="en-US" sz="1000" dirty="0" smtClean="0">
                          <a:effectLst/>
                          <a:latin typeface="+mn-lt"/>
                          <a:ea typeface="Times New Roman"/>
                          <a:cs typeface="Times New Roman"/>
                        </a:rPr>
                        <a:t>Mailings; MATP correspondence</a:t>
                      </a:r>
                      <a:r>
                        <a:rPr lang="en-US" sz="1000" baseline="0" dirty="0" smtClean="0">
                          <a:effectLst/>
                          <a:latin typeface="+mn-lt"/>
                          <a:ea typeface="Times New Roman"/>
                          <a:cs typeface="Times New Roman"/>
                        </a:rPr>
                        <a:t> </a:t>
                      </a:r>
                      <a:endParaRPr lang="en-US" sz="1000" dirty="0">
                        <a:effectLst/>
                        <a:latin typeface="+mn-lt"/>
                        <a:ea typeface="Times New Roman"/>
                        <a:cs typeface="Times New Roman"/>
                      </a:endParaRPr>
                    </a:p>
                  </a:txBody>
                  <a:tcPr marL="68580" marR="68580" marT="0" marB="0"/>
                </a:tc>
                <a:tc>
                  <a:txBody>
                    <a:bodyPr/>
                    <a:lstStyle/>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Direct charge</a:t>
                      </a:r>
                      <a:r>
                        <a:rPr lang="en-US" sz="1000" kern="1200" baseline="0" dirty="0" smtClean="0">
                          <a:solidFill>
                            <a:schemeClr val="dk1"/>
                          </a:solidFill>
                          <a:effectLst/>
                          <a:latin typeface="+mn-lt"/>
                          <a:ea typeface="+mn-ea"/>
                          <a:cs typeface="+mn-cs"/>
                        </a:rPr>
                        <a:t> to MATP </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dk1"/>
                          </a:solidFill>
                          <a:effectLst/>
                          <a:latin typeface="+mn-lt"/>
                          <a:ea typeface="+mn-ea"/>
                          <a:cs typeface="+mn-cs"/>
                        </a:rPr>
                        <a:t>Statistic</a:t>
                      </a:r>
                      <a:r>
                        <a:rPr lang="en-US" sz="1000" kern="1200" baseline="0" dirty="0" smtClean="0">
                          <a:solidFill>
                            <a:schemeClr val="dk1"/>
                          </a:solidFill>
                          <a:effectLst/>
                          <a:latin typeface="+mn-lt"/>
                          <a:ea typeface="+mn-ea"/>
                          <a:cs typeface="+mn-cs"/>
                        </a:rPr>
                        <a:t> used to identify MATP share </a:t>
                      </a:r>
                      <a:endParaRPr lang="en-US" sz="1000" dirty="0" smtClean="0">
                        <a:latin typeface="+mn-lt"/>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4</a:t>
            </a:fld>
            <a:endParaRPr lang="en-US" dirty="0">
              <a:solidFill>
                <a:prstClr val="white"/>
              </a:solidFill>
            </a:endParaRPr>
          </a:p>
        </p:txBody>
      </p:sp>
      <p:sp>
        <p:nvSpPr>
          <p:cNvPr id="8" name="Rectangle 7"/>
          <p:cNvSpPr/>
          <p:nvPr/>
        </p:nvSpPr>
        <p:spPr>
          <a:xfrm>
            <a:off x="948323" y="4918763"/>
            <a:ext cx="6366877" cy="523220"/>
          </a:xfrm>
          <a:prstGeom prst="rect">
            <a:avLst/>
          </a:prstGeom>
        </p:spPr>
        <p:txBody>
          <a:bodyPr wrap="square">
            <a:spAutoFit/>
          </a:bodyPr>
          <a:lstStyle/>
          <a:p>
            <a:pPr fontAlgn="base">
              <a:spcBef>
                <a:spcPct val="0"/>
              </a:spcBef>
              <a:spcAft>
                <a:spcPct val="0"/>
              </a:spcAft>
            </a:pPr>
            <a:r>
              <a:rPr lang="en-US" sz="1400" dirty="0" smtClean="0">
                <a:solidFill>
                  <a:prstClr val="black"/>
                </a:solidFill>
                <a:ea typeface="ＭＳ Ｐゴシック" pitchFamily="-106" charset="-128"/>
              </a:rPr>
              <a:t>Please refer to the Appendix for a complete list of allowable activities and codes for the Personnel Activity Report</a:t>
            </a:r>
          </a:p>
        </p:txBody>
      </p:sp>
    </p:spTree>
    <p:extLst>
      <p:ext uri="{BB962C8B-B14F-4D97-AF65-F5344CB8AC3E}">
        <p14:creationId xmlns:p14="http://schemas.microsoft.com/office/powerpoint/2010/main" val="29167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10200" cy="457200"/>
          </a:xfrm>
          <a:prstGeom prst="rect">
            <a:avLst/>
          </a:prstGeom>
        </p:spPr>
        <p:txBody>
          <a:bodyPr/>
          <a:lstStyle/>
          <a:p>
            <a:r>
              <a:rPr lang="en-US" sz="2400" dirty="0" smtClean="0"/>
              <a:t>Time Study</a:t>
            </a:r>
            <a:endParaRPr lang="en-US" sz="2400" dirty="0"/>
          </a:p>
        </p:txBody>
      </p:sp>
      <p:sp>
        <p:nvSpPr>
          <p:cNvPr id="4" name="Date Placeholder 3"/>
          <p:cNvSpPr>
            <a:spLocks noGrp="1"/>
          </p:cNvSpPr>
          <p:nvPr>
            <p:ph type="dt" sz="half" idx="10"/>
          </p:nvPr>
        </p:nvSpPr>
        <p:spPr/>
        <p:txBody>
          <a:bodyPr/>
          <a:lstStyle/>
          <a:p>
            <a:pPr>
              <a:defRPr/>
            </a:pPr>
            <a:fld id="{39259FC5-9A3F-4A38-9BD6-3D49B16C6E56}" type="datetime1">
              <a:rPr lang="en-US" smtClean="0"/>
              <a:t>11/4/2016</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pic>
        <p:nvPicPr>
          <p:cNvPr id="8" name="Picture 2" descr="C:\Users\hmardorff\Documents\Ho-Jung\TimeSavers\Stopwa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15" y="1703515"/>
            <a:ext cx="1038585" cy="1201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1219200"/>
            <a:ext cx="7010400" cy="3693319"/>
          </a:xfrm>
          <a:prstGeom prst="rect">
            <a:avLst/>
          </a:prstGeom>
          <a:noFill/>
        </p:spPr>
        <p:txBody>
          <a:bodyPr wrap="square" rtlCol="0">
            <a:spAutoFit/>
          </a:bodyPr>
          <a:lstStyle/>
          <a:p>
            <a:pPr>
              <a:spcBef>
                <a:spcPts val="600"/>
              </a:spcBef>
            </a:pPr>
            <a:r>
              <a:rPr lang="en-US" sz="2400" b="1" dirty="0">
                <a:solidFill>
                  <a:schemeClr val="accent1"/>
                </a:solidFill>
                <a:latin typeface="Arial" panose="020B0604020202020204" pitchFamily="34" charset="0"/>
                <a:cs typeface="Arial" panose="020B0604020202020204" pitchFamily="34" charset="0"/>
              </a:rPr>
              <a:t>MATP </a:t>
            </a:r>
            <a:r>
              <a:rPr lang="en-US" sz="2400" b="1" dirty="0" smtClean="0">
                <a:solidFill>
                  <a:schemeClr val="accent1"/>
                </a:solidFill>
                <a:latin typeface="Arial" panose="020B0604020202020204" pitchFamily="34" charset="0"/>
                <a:cs typeface="Arial" panose="020B0604020202020204" pitchFamily="34" charset="0"/>
              </a:rPr>
              <a:t>Time </a:t>
            </a:r>
            <a:r>
              <a:rPr lang="en-US" sz="2400" b="1" dirty="0">
                <a:solidFill>
                  <a:schemeClr val="accent1"/>
                </a:solidFill>
                <a:latin typeface="Arial" panose="020B0604020202020204" pitchFamily="34" charset="0"/>
                <a:cs typeface="Arial" panose="020B0604020202020204" pitchFamily="34" charset="0"/>
              </a:rPr>
              <a:t>Study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Agency staff </a:t>
            </a:r>
            <a:r>
              <a:rPr lang="en-US" dirty="0" smtClean="0">
                <a:latin typeface="Arial" panose="020B0604020202020204" pitchFamily="34" charset="0"/>
                <a:cs typeface="Arial" panose="020B0604020202020204" pitchFamily="34" charset="0"/>
              </a:rPr>
              <a:t>will </a:t>
            </a:r>
            <a:r>
              <a:rPr lang="en-US" dirty="0">
                <a:latin typeface="Arial" panose="020B0604020202020204" pitchFamily="34" charset="0"/>
                <a:cs typeface="Arial" panose="020B0604020202020204" pitchFamily="34" charset="0"/>
              </a:rPr>
              <a:t>be required to record </a:t>
            </a:r>
            <a:r>
              <a:rPr lang="en-US" dirty="0" smtClean="0">
                <a:latin typeface="Arial" panose="020B0604020202020204" pitchFamily="34" charset="0"/>
                <a:cs typeface="Arial" panose="020B0604020202020204" pitchFamily="34" charset="0"/>
              </a:rPr>
              <a:t>100% of their </a:t>
            </a:r>
            <a:r>
              <a:rPr lang="en-US" dirty="0">
                <a:latin typeface="Arial" panose="020B0604020202020204" pitchFamily="34" charset="0"/>
                <a:cs typeface="Arial" panose="020B0604020202020204" pitchFamily="34" charset="0"/>
              </a:rPr>
              <a:t>time to MATP and Other Program activities in 15 minute increments during the daily work schedule.  </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The results of the quarterly time study will be used to allocate direct staff salary to MATP </a:t>
            </a:r>
            <a:r>
              <a:rPr lang="en-US" dirty="0" smtClean="0">
                <a:latin typeface="Arial" panose="020B0604020202020204" pitchFamily="34" charset="0"/>
                <a:cs typeface="Arial" panose="020B0604020202020204" pitchFamily="34" charset="0"/>
              </a:rPr>
              <a:t>as a percentage of the time working on MATP activities. </a:t>
            </a:r>
          </a:p>
          <a:p>
            <a:pPr marL="285750" indent="-285750">
              <a:spcBef>
                <a:spcPts val="12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Grantee will assign a time study coordinator to work with </a:t>
            </a:r>
            <a:r>
              <a:rPr lang="en-US" dirty="0" smtClean="0">
                <a:latin typeface="Arial" panose="020B0604020202020204" pitchFamily="34" charset="0"/>
                <a:cs typeface="Arial" panose="020B0604020202020204" pitchFamily="34" charset="0"/>
              </a:rPr>
              <a:t>DHS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ensure completion and accuracy of time study.</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3121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C3E00BC-626E-481D-A679-31CE46002668}" type="datetime1">
              <a:rPr lang="en-US" smtClean="0"/>
              <a:t>11/4/2016</a:t>
            </a:fld>
            <a:endParaRPr lang="en-US" dirty="0"/>
          </a:p>
        </p:txBody>
      </p:sp>
      <p:sp>
        <p:nvSpPr>
          <p:cNvPr id="2" name="Title 1"/>
          <p:cNvSpPr>
            <a:spLocks noGrp="1"/>
          </p:cNvSpPr>
          <p:nvPr>
            <p:ph type="title" idx="4294967295"/>
          </p:nvPr>
        </p:nvSpPr>
        <p:spPr>
          <a:xfrm>
            <a:off x="374779" y="533400"/>
            <a:ext cx="5562600" cy="381000"/>
          </a:xfrm>
          <a:prstGeom prst="rect">
            <a:avLst/>
          </a:prstGeom>
        </p:spPr>
        <p:txBody>
          <a:bodyPr>
            <a:normAutofit fontScale="90000"/>
          </a:bodyPr>
          <a:lstStyle/>
          <a:p>
            <a:r>
              <a:rPr lang="en-US" sz="2400" dirty="0" smtClean="0">
                <a:solidFill>
                  <a:schemeClr val="bg1"/>
                </a:solidFill>
              </a:rPr>
              <a:t>Impact to Stakeholders</a:t>
            </a:r>
            <a:endParaRPr lang="en-US" sz="2400" dirty="0">
              <a:solidFill>
                <a:schemeClr val="bg1"/>
              </a:solidFill>
            </a:endParaRPr>
          </a:p>
        </p:txBody>
      </p:sp>
      <p:sp>
        <p:nvSpPr>
          <p:cNvPr id="6" name="Rectangle 3"/>
          <p:cNvSpPr>
            <a:spLocks noChangeArrowheads="1"/>
          </p:cNvSpPr>
          <p:nvPr/>
        </p:nvSpPr>
        <p:spPr bwMode="auto">
          <a:xfrm>
            <a:off x="508129" y="1219200"/>
            <a:ext cx="3235325" cy="4800600"/>
          </a:xfrm>
          <a:prstGeom prst="rect">
            <a:avLst/>
          </a:prstGeom>
          <a:solidFill>
            <a:schemeClr val="accent1"/>
          </a:solidFill>
          <a:ln>
            <a:noFill/>
          </a:ln>
          <a:extLst/>
        </p:spPr>
        <p:txBody>
          <a:bodyPr wrap="none" lIns="88900" tIns="88900" rIns="88900" bIns="88900" anchor="t" anchorCtr="0"/>
          <a:lstStyle/>
          <a:p>
            <a:pPr defTabSz="762000">
              <a:lnSpc>
                <a:spcPct val="95000"/>
              </a:lnSpc>
            </a:pPr>
            <a:endParaRPr lang="en-US" sz="1200" dirty="0">
              <a:solidFill>
                <a:schemeClr val="tx2"/>
              </a:solidFill>
            </a:endParaRPr>
          </a:p>
        </p:txBody>
      </p:sp>
      <p:sp>
        <p:nvSpPr>
          <p:cNvPr id="7" name="Rectangle 4"/>
          <p:cNvSpPr>
            <a:spLocks noChangeArrowheads="1"/>
          </p:cNvSpPr>
          <p:nvPr/>
        </p:nvSpPr>
        <p:spPr bwMode="auto">
          <a:xfrm>
            <a:off x="3078163" y="5130800"/>
            <a:ext cx="5811837" cy="762000"/>
          </a:xfrm>
          <a:prstGeom prst="rect">
            <a:avLst/>
          </a:prstGeom>
          <a:solidFill>
            <a:schemeClr val="bg1"/>
          </a:solidFill>
          <a:ln w="9525" algn="ctr">
            <a:solidFill>
              <a:schemeClr val="bg2"/>
            </a:solidFill>
            <a:miter lim="800000"/>
            <a:headEnd/>
            <a:tailEnd/>
          </a:ln>
        </p:spPr>
        <p:txBody>
          <a:bodyPr wrap="none" lIns="88900" tIns="88900" rIns="88900" bIns="88900" anchor="ctr"/>
          <a:lstStyle/>
          <a:p>
            <a:pPr marL="171450" indent="-171450">
              <a:buFont typeface="Arial" panose="020B0604020202020204" pitchFamily="34" charset="0"/>
              <a:buChar char="•"/>
            </a:pPr>
            <a:r>
              <a:rPr lang="en-US" sz="1200" dirty="0"/>
              <a:t>Oversee the time study process </a:t>
            </a:r>
          </a:p>
          <a:p>
            <a:pPr marL="171450" indent="-171450">
              <a:buFont typeface="Arial" panose="020B0604020202020204" pitchFamily="34" charset="0"/>
              <a:buChar char="•"/>
            </a:pPr>
            <a:r>
              <a:rPr lang="en-US" sz="1200" dirty="0"/>
              <a:t>Ensure compliance of cost allocation Federal standards </a:t>
            </a:r>
          </a:p>
        </p:txBody>
      </p:sp>
      <p:sp>
        <p:nvSpPr>
          <p:cNvPr id="8" name="Freeform 6"/>
          <p:cNvSpPr>
            <a:spLocks/>
          </p:cNvSpPr>
          <p:nvPr/>
        </p:nvSpPr>
        <p:spPr bwMode="auto">
          <a:xfrm>
            <a:off x="622429" y="5207000"/>
            <a:ext cx="2533650" cy="609600"/>
          </a:xfrm>
          <a:custGeom>
            <a:avLst/>
            <a:gdLst>
              <a:gd name="T0" fmla="*/ 0 w 1440"/>
              <a:gd name="T1" fmla="*/ 0 h 384"/>
              <a:gd name="T2" fmla="*/ 2147483647 w 1440"/>
              <a:gd name="T3" fmla="*/ 0 h 384"/>
              <a:gd name="T4" fmla="*/ 2147483647 w 1440"/>
              <a:gd name="T5" fmla="*/ 2147483647 h 384"/>
              <a:gd name="T6" fmla="*/ 2147483647 w 1440"/>
              <a:gd name="T7" fmla="*/ 2147483647 h 384"/>
              <a:gd name="T8" fmla="*/ 0 w 1440"/>
              <a:gd name="T9" fmla="*/ 2147483647 h 384"/>
              <a:gd name="T10" fmla="*/ 0 w 1440"/>
              <a:gd name="T11" fmla="*/ 0 h 384"/>
              <a:gd name="T12" fmla="*/ 0 60000 65536"/>
              <a:gd name="T13" fmla="*/ 0 60000 65536"/>
              <a:gd name="T14" fmla="*/ 0 60000 65536"/>
              <a:gd name="T15" fmla="*/ 0 60000 65536"/>
              <a:gd name="T16" fmla="*/ 0 60000 65536"/>
              <a:gd name="T17" fmla="*/ 0 60000 65536"/>
              <a:gd name="T18" fmla="*/ 0 w 1440"/>
              <a:gd name="T19" fmla="*/ 0 h 384"/>
              <a:gd name="T20" fmla="*/ 1440 w 1440"/>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440" h="384">
                <a:moveTo>
                  <a:pt x="0" y="0"/>
                </a:moveTo>
                <a:lnTo>
                  <a:pt x="1296" y="0"/>
                </a:lnTo>
                <a:lnTo>
                  <a:pt x="1440" y="192"/>
                </a:lnTo>
                <a:lnTo>
                  <a:pt x="1296" y="384"/>
                </a:lnTo>
                <a:lnTo>
                  <a:pt x="0" y="384"/>
                </a:lnTo>
                <a:lnTo>
                  <a:pt x="0" y="0"/>
                </a:lnTo>
                <a:close/>
              </a:path>
            </a:pathLst>
          </a:custGeom>
          <a:solidFill>
            <a:schemeClr val="accent3"/>
          </a:solidFill>
          <a:ln>
            <a:noFill/>
          </a:ln>
          <a:extLst/>
        </p:spPr>
        <p:txBody>
          <a:bodyPr wrap="square" lIns="88900" tIns="88900" rIns="88900" bIns="88900" anchor="ctr"/>
          <a:lstStyle/>
          <a:p>
            <a:pPr defTabSz="762000">
              <a:lnSpc>
                <a:spcPct val="95000"/>
              </a:lnSpc>
            </a:pPr>
            <a:r>
              <a:rPr lang="en-US" sz="1400" b="1" dirty="0" smtClean="0">
                <a:solidFill>
                  <a:schemeClr val="bg1"/>
                </a:solidFill>
              </a:rPr>
              <a:t>County Human Services Directors </a:t>
            </a:r>
            <a:endParaRPr lang="en-US" sz="1400" b="1" dirty="0">
              <a:solidFill>
                <a:schemeClr val="bg1"/>
              </a:solidFill>
            </a:endParaRPr>
          </a:p>
        </p:txBody>
      </p:sp>
      <p:sp>
        <p:nvSpPr>
          <p:cNvPr id="11" name="Rectangle 11"/>
          <p:cNvSpPr>
            <a:spLocks noChangeArrowheads="1"/>
          </p:cNvSpPr>
          <p:nvPr/>
        </p:nvSpPr>
        <p:spPr bwMode="auto">
          <a:xfrm>
            <a:off x="3078163" y="1316653"/>
            <a:ext cx="5811837" cy="762000"/>
          </a:xfrm>
          <a:prstGeom prst="rect">
            <a:avLst/>
          </a:prstGeom>
          <a:solidFill>
            <a:schemeClr val="bg1"/>
          </a:solidFill>
          <a:ln w="9525" algn="ctr">
            <a:solidFill>
              <a:schemeClr val="bg2"/>
            </a:solidFill>
            <a:miter lim="800000"/>
            <a:headEnd/>
            <a:tailEnd/>
          </a:ln>
        </p:spPr>
        <p:txBody>
          <a:bodyPr wrap="none" lIns="88900" tIns="88900" rIns="88900" bIns="88900"/>
          <a:lstStyle/>
          <a:p>
            <a:pPr marL="171450" indent="-171450">
              <a:buFont typeface="Arial" panose="020B0604020202020204" pitchFamily="34" charset="0"/>
              <a:buChar char="•"/>
            </a:pPr>
            <a:endParaRPr lang="en-US" sz="1100" dirty="0"/>
          </a:p>
        </p:txBody>
      </p:sp>
      <p:sp>
        <p:nvSpPr>
          <p:cNvPr id="12" name="Freeform 12"/>
          <p:cNvSpPr>
            <a:spLocks/>
          </p:cNvSpPr>
          <p:nvPr/>
        </p:nvSpPr>
        <p:spPr bwMode="auto">
          <a:xfrm>
            <a:off x="622429" y="1392853"/>
            <a:ext cx="2533650" cy="609600"/>
          </a:xfrm>
          <a:custGeom>
            <a:avLst/>
            <a:gdLst>
              <a:gd name="T0" fmla="*/ 0 w 1440"/>
              <a:gd name="T1" fmla="*/ 0 h 384"/>
              <a:gd name="T2" fmla="*/ 2147483647 w 1440"/>
              <a:gd name="T3" fmla="*/ 0 h 384"/>
              <a:gd name="T4" fmla="*/ 2147483647 w 1440"/>
              <a:gd name="T5" fmla="*/ 2147483647 h 384"/>
              <a:gd name="T6" fmla="*/ 2147483647 w 1440"/>
              <a:gd name="T7" fmla="*/ 2147483647 h 384"/>
              <a:gd name="T8" fmla="*/ 0 w 1440"/>
              <a:gd name="T9" fmla="*/ 2147483647 h 384"/>
              <a:gd name="T10" fmla="*/ 0 w 1440"/>
              <a:gd name="T11" fmla="*/ 0 h 384"/>
              <a:gd name="T12" fmla="*/ 0 60000 65536"/>
              <a:gd name="T13" fmla="*/ 0 60000 65536"/>
              <a:gd name="T14" fmla="*/ 0 60000 65536"/>
              <a:gd name="T15" fmla="*/ 0 60000 65536"/>
              <a:gd name="T16" fmla="*/ 0 60000 65536"/>
              <a:gd name="T17" fmla="*/ 0 60000 65536"/>
              <a:gd name="T18" fmla="*/ 0 w 1440"/>
              <a:gd name="T19" fmla="*/ 0 h 384"/>
              <a:gd name="T20" fmla="*/ 1440 w 1440"/>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440" h="384">
                <a:moveTo>
                  <a:pt x="0" y="0"/>
                </a:moveTo>
                <a:lnTo>
                  <a:pt x="1296" y="0"/>
                </a:lnTo>
                <a:lnTo>
                  <a:pt x="1440" y="192"/>
                </a:lnTo>
                <a:lnTo>
                  <a:pt x="1296" y="384"/>
                </a:lnTo>
                <a:lnTo>
                  <a:pt x="0" y="384"/>
                </a:lnTo>
                <a:lnTo>
                  <a:pt x="0" y="0"/>
                </a:lnTo>
                <a:close/>
              </a:path>
            </a:pathLst>
          </a:custGeom>
          <a:solidFill>
            <a:schemeClr val="accent3"/>
          </a:solidFill>
          <a:ln>
            <a:noFill/>
          </a:ln>
          <a:extLst/>
        </p:spPr>
        <p:txBody>
          <a:bodyPr wrap="square" lIns="88900" tIns="88900" rIns="88900" bIns="88900" anchor="ctr"/>
          <a:lstStyle/>
          <a:p>
            <a:pPr defTabSz="762000">
              <a:lnSpc>
                <a:spcPct val="95000"/>
              </a:lnSpc>
            </a:pPr>
            <a:r>
              <a:rPr lang="en-US" sz="1400" b="1" dirty="0" smtClean="0">
                <a:solidFill>
                  <a:schemeClr val="bg1"/>
                </a:solidFill>
              </a:rPr>
              <a:t>MATP Time Study Participants </a:t>
            </a:r>
            <a:endParaRPr lang="en-US" sz="1400" dirty="0">
              <a:solidFill>
                <a:schemeClr val="bg1"/>
              </a:solidFill>
            </a:endParaRPr>
          </a:p>
        </p:txBody>
      </p:sp>
      <p:sp>
        <p:nvSpPr>
          <p:cNvPr id="13" name="Rectangle 14"/>
          <p:cNvSpPr>
            <a:spLocks noChangeArrowheads="1"/>
          </p:cNvSpPr>
          <p:nvPr/>
        </p:nvSpPr>
        <p:spPr bwMode="auto">
          <a:xfrm>
            <a:off x="3078163" y="3223727"/>
            <a:ext cx="5811837" cy="762000"/>
          </a:xfrm>
          <a:prstGeom prst="rect">
            <a:avLst/>
          </a:prstGeom>
          <a:solidFill>
            <a:schemeClr val="bg1"/>
          </a:solidFill>
          <a:ln w="9525" algn="ctr">
            <a:solidFill>
              <a:schemeClr val="bg2"/>
            </a:solidFill>
            <a:miter lim="800000"/>
            <a:headEnd/>
            <a:tailEnd/>
          </a:ln>
        </p:spPr>
        <p:txBody>
          <a:bodyPr wrap="none" lIns="88900" tIns="88900" rIns="88900" bIns="88900" anchor="ctr"/>
          <a:lstStyle/>
          <a:p>
            <a:pPr marL="171450" indent="-171450">
              <a:buFont typeface="Arial" panose="020B0604020202020204" pitchFamily="34" charset="0"/>
              <a:buChar char="•"/>
            </a:pPr>
            <a:r>
              <a:rPr lang="en-US" sz="1200" dirty="0"/>
              <a:t>Receive training on the time reporting process</a:t>
            </a:r>
          </a:p>
          <a:p>
            <a:pPr marL="171450" indent="-171450">
              <a:buFont typeface="Arial" panose="020B0604020202020204" pitchFamily="34" charset="0"/>
              <a:buChar char="•"/>
            </a:pPr>
            <a:r>
              <a:rPr lang="en-US" sz="1200" dirty="0"/>
              <a:t>Review and sign </a:t>
            </a:r>
            <a:r>
              <a:rPr lang="en-US" sz="1200" dirty="0" smtClean="0"/>
              <a:t>time </a:t>
            </a:r>
            <a:r>
              <a:rPr lang="en-US" sz="1200" dirty="0"/>
              <a:t>reporting </a:t>
            </a:r>
            <a:r>
              <a:rPr lang="en-US" sz="1200" dirty="0" smtClean="0"/>
              <a:t>sheets </a:t>
            </a:r>
            <a:r>
              <a:rPr lang="en-US" sz="1200" dirty="0"/>
              <a:t>once the time study is complete </a:t>
            </a:r>
          </a:p>
          <a:p>
            <a:pPr marL="171450" indent="-171450">
              <a:buFont typeface="Arial" panose="020B0604020202020204" pitchFamily="34" charset="0"/>
              <a:buChar char="•"/>
            </a:pPr>
            <a:r>
              <a:rPr lang="en-US" sz="1200" dirty="0"/>
              <a:t>Summarize time study results and submit them to </a:t>
            </a:r>
            <a:r>
              <a:rPr lang="en-US" sz="1200" dirty="0" smtClean="0"/>
              <a:t>DHS</a:t>
            </a:r>
            <a:endParaRPr lang="en-US" sz="1200" dirty="0"/>
          </a:p>
        </p:txBody>
      </p:sp>
      <p:sp>
        <p:nvSpPr>
          <p:cNvPr id="14" name="Freeform 15"/>
          <p:cNvSpPr>
            <a:spLocks/>
          </p:cNvSpPr>
          <p:nvPr/>
        </p:nvSpPr>
        <p:spPr bwMode="auto">
          <a:xfrm>
            <a:off x="622429" y="3299927"/>
            <a:ext cx="2548732" cy="609600"/>
          </a:xfrm>
          <a:custGeom>
            <a:avLst/>
            <a:gdLst>
              <a:gd name="T0" fmla="*/ 0 w 1440"/>
              <a:gd name="T1" fmla="*/ 0 h 384"/>
              <a:gd name="T2" fmla="*/ 2147483647 w 1440"/>
              <a:gd name="T3" fmla="*/ 0 h 384"/>
              <a:gd name="T4" fmla="*/ 2147483647 w 1440"/>
              <a:gd name="T5" fmla="*/ 2147483647 h 384"/>
              <a:gd name="T6" fmla="*/ 2147483647 w 1440"/>
              <a:gd name="T7" fmla="*/ 2147483647 h 384"/>
              <a:gd name="T8" fmla="*/ 0 w 1440"/>
              <a:gd name="T9" fmla="*/ 2147483647 h 384"/>
              <a:gd name="T10" fmla="*/ 0 w 1440"/>
              <a:gd name="T11" fmla="*/ 0 h 384"/>
              <a:gd name="T12" fmla="*/ 0 60000 65536"/>
              <a:gd name="T13" fmla="*/ 0 60000 65536"/>
              <a:gd name="T14" fmla="*/ 0 60000 65536"/>
              <a:gd name="T15" fmla="*/ 0 60000 65536"/>
              <a:gd name="T16" fmla="*/ 0 60000 65536"/>
              <a:gd name="T17" fmla="*/ 0 60000 65536"/>
              <a:gd name="T18" fmla="*/ 0 w 1440"/>
              <a:gd name="T19" fmla="*/ 0 h 384"/>
              <a:gd name="T20" fmla="*/ 1440 w 1440"/>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440" h="384">
                <a:moveTo>
                  <a:pt x="0" y="0"/>
                </a:moveTo>
                <a:lnTo>
                  <a:pt x="1296" y="0"/>
                </a:lnTo>
                <a:lnTo>
                  <a:pt x="1440" y="192"/>
                </a:lnTo>
                <a:lnTo>
                  <a:pt x="1296" y="384"/>
                </a:lnTo>
                <a:lnTo>
                  <a:pt x="0" y="384"/>
                </a:lnTo>
                <a:lnTo>
                  <a:pt x="0" y="0"/>
                </a:lnTo>
                <a:close/>
              </a:path>
            </a:pathLst>
          </a:custGeom>
          <a:solidFill>
            <a:schemeClr val="accent3"/>
          </a:solidFill>
          <a:ln>
            <a:noFill/>
          </a:ln>
          <a:extLst/>
        </p:spPr>
        <p:txBody>
          <a:bodyPr wrap="square" lIns="88900" tIns="88900" rIns="88900" bIns="88900" anchor="ctr"/>
          <a:lstStyle/>
          <a:p>
            <a:pPr defTabSz="762000">
              <a:lnSpc>
                <a:spcPct val="95000"/>
              </a:lnSpc>
            </a:pPr>
            <a:r>
              <a:rPr lang="en-US" sz="1400" b="1" dirty="0" smtClean="0">
                <a:solidFill>
                  <a:schemeClr val="bg1"/>
                </a:solidFill>
              </a:rPr>
              <a:t>MATP Time Study Coordinators </a:t>
            </a:r>
            <a:endParaRPr lang="en-US" sz="1400" dirty="0">
              <a:solidFill>
                <a:schemeClr val="bg1"/>
              </a:solidFill>
            </a:endParaRPr>
          </a:p>
        </p:txBody>
      </p:sp>
      <p:sp>
        <p:nvSpPr>
          <p:cNvPr id="15" name="TextBox 14"/>
          <p:cNvSpPr txBox="1"/>
          <p:nvPr/>
        </p:nvSpPr>
        <p:spPr>
          <a:xfrm>
            <a:off x="3156078" y="1294091"/>
            <a:ext cx="5733921" cy="830997"/>
          </a:xfrm>
          <a:prstGeom prst="rect">
            <a:avLst/>
          </a:prstGeom>
          <a:noFill/>
        </p:spPr>
        <p:txBody>
          <a:bodyPr wrap="square" rtlCol="0" anchor="ctr">
            <a:spAutoFit/>
          </a:bodyPr>
          <a:lstStyle/>
          <a:p>
            <a:endParaRPr lang="en-US" sz="1200" dirty="0"/>
          </a:p>
          <a:p>
            <a:pPr marL="171450" indent="-171450">
              <a:buFont typeface="Arial" panose="020B0604020202020204" pitchFamily="34" charset="0"/>
              <a:buChar char="•"/>
            </a:pPr>
            <a:r>
              <a:rPr lang="en-US" sz="1200" dirty="0" smtClean="0"/>
              <a:t>Record </a:t>
            </a:r>
            <a:r>
              <a:rPr lang="en-US" sz="1200" dirty="0"/>
              <a:t>time to MATP and other program activities in 15 minute increments during the </a:t>
            </a:r>
            <a:r>
              <a:rPr lang="en-US" sz="1200" dirty="0" smtClean="0"/>
              <a:t>daily </a:t>
            </a:r>
            <a:r>
              <a:rPr lang="en-US" sz="1200" dirty="0"/>
              <a:t>work </a:t>
            </a:r>
            <a:r>
              <a:rPr lang="en-US" sz="1200" dirty="0" smtClean="0"/>
              <a:t>schedule</a:t>
            </a:r>
          </a:p>
          <a:p>
            <a:pPr marL="171450" indent="-171450">
              <a:buFont typeface="Arial" panose="020B0604020202020204" pitchFamily="34" charset="0"/>
              <a:buChar char="•"/>
            </a:pPr>
            <a:endParaRPr lang="en-US" sz="1200" dirty="0"/>
          </a:p>
        </p:txBody>
      </p:sp>
      <p:sp>
        <p:nvSpPr>
          <p:cNvPr id="17" name="Rectangle 16"/>
          <p:cNvSpPr>
            <a:spLocks noChangeArrowheads="1"/>
          </p:cNvSpPr>
          <p:nvPr/>
        </p:nvSpPr>
        <p:spPr bwMode="auto">
          <a:xfrm>
            <a:off x="3078163" y="4177264"/>
            <a:ext cx="5811837" cy="762000"/>
          </a:xfrm>
          <a:prstGeom prst="rect">
            <a:avLst/>
          </a:prstGeom>
          <a:solidFill>
            <a:schemeClr val="bg1"/>
          </a:solidFill>
          <a:ln w="9525" algn="ctr">
            <a:solidFill>
              <a:schemeClr val="bg2"/>
            </a:solidFill>
            <a:miter lim="800000"/>
            <a:headEnd/>
            <a:tailEnd/>
          </a:ln>
        </p:spPr>
        <p:txBody>
          <a:bodyPr wrap="none" lIns="88900" tIns="88900" rIns="88900" bIns="88900" anchor="ctr"/>
          <a:lstStyle/>
          <a:p>
            <a:pPr marL="171450" indent="-171450">
              <a:buFont typeface="Arial" panose="020B0604020202020204" pitchFamily="34" charset="0"/>
              <a:buChar char="•"/>
            </a:pPr>
            <a:endParaRPr lang="en-US" sz="1200" dirty="0"/>
          </a:p>
        </p:txBody>
      </p:sp>
      <p:sp>
        <p:nvSpPr>
          <p:cNvPr id="18" name="Freeform 17"/>
          <p:cNvSpPr>
            <a:spLocks/>
          </p:cNvSpPr>
          <p:nvPr/>
        </p:nvSpPr>
        <p:spPr bwMode="auto">
          <a:xfrm>
            <a:off x="622429" y="4253464"/>
            <a:ext cx="2533650" cy="609600"/>
          </a:xfrm>
          <a:custGeom>
            <a:avLst/>
            <a:gdLst>
              <a:gd name="T0" fmla="*/ 0 w 1440"/>
              <a:gd name="T1" fmla="*/ 0 h 384"/>
              <a:gd name="T2" fmla="*/ 2147483647 w 1440"/>
              <a:gd name="T3" fmla="*/ 0 h 384"/>
              <a:gd name="T4" fmla="*/ 2147483647 w 1440"/>
              <a:gd name="T5" fmla="*/ 2147483647 h 384"/>
              <a:gd name="T6" fmla="*/ 2147483647 w 1440"/>
              <a:gd name="T7" fmla="*/ 2147483647 h 384"/>
              <a:gd name="T8" fmla="*/ 0 w 1440"/>
              <a:gd name="T9" fmla="*/ 2147483647 h 384"/>
              <a:gd name="T10" fmla="*/ 0 w 1440"/>
              <a:gd name="T11" fmla="*/ 0 h 384"/>
              <a:gd name="T12" fmla="*/ 0 60000 65536"/>
              <a:gd name="T13" fmla="*/ 0 60000 65536"/>
              <a:gd name="T14" fmla="*/ 0 60000 65536"/>
              <a:gd name="T15" fmla="*/ 0 60000 65536"/>
              <a:gd name="T16" fmla="*/ 0 60000 65536"/>
              <a:gd name="T17" fmla="*/ 0 60000 65536"/>
              <a:gd name="T18" fmla="*/ 0 w 1440"/>
              <a:gd name="T19" fmla="*/ 0 h 384"/>
              <a:gd name="T20" fmla="*/ 1440 w 1440"/>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440" h="384">
                <a:moveTo>
                  <a:pt x="0" y="0"/>
                </a:moveTo>
                <a:lnTo>
                  <a:pt x="1296" y="0"/>
                </a:lnTo>
                <a:lnTo>
                  <a:pt x="1440" y="192"/>
                </a:lnTo>
                <a:lnTo>
                  <a:pt x="1296" y="384"/>
                </a:lnTo>
                <a:lnTo>
                  <a:pt x="0" y="384"/>
                </a:lnTo>
                <a:lnTo>
                  <a:pt x="0" y="0"/>
                </a:lnTo>
                <a:close/>
              </a:path>
            </a:pathLst>
          </a:custGeom>
          <a:solidFill>
            <a:schemeClr val="accent3"/>
          </a:solidFill>
          <a:ln>
            <a:noFill/>
          </a:ln>
          <a:extLst/>
        </p:spPr>
        <p:txBody>
          <a:bodyPr wrap="square" lIns="88900" tIns="88900" rIns="88900" bIns="88900" anchor="ctr"/>
          <a:lstStyle/>
          <a:p>
            <a:pPr defTabSz="762000">
              <a:lnSpc>
                <a:spcPct val="95000"/>
              </a:lnSpc>
            </a:pPr>
            <a:r>
              <a:rPr lang="en-US" sz="1400" b="1" dirty="0" smtClean="0">
                <a:solidFill>
                  <a:schemeClr val="bg1"/>
                </a:solidFill>
              </a:rPr>
              <a:t>County Financial </a:t>
            </a:r>
          </a:p>
          <a:p>
            <a:pPr defTabSz="762000">
              <a:lnSpc>
                <a:spcPct val="95000"/>
              </a:lnSpc>
            </a:pPr>
            <a:r>
              <a:rPr lang="en-US" sz="1400" b="1" dirty="0" smtClean="0">
                <a:solidFill>
                  <a:schemeClr val="bg1"/>
                </a:solidFill>
              </a:rPr>
              <a:t>Managers </a:t>
            </a:r>
            <a:endParaRPr lang="en-US" sz="1400" dirty="0">
              <a:solidFill>
                <a:schemeClr val="bg1"/>
              </a:solidFill>
            </a:endParaRPr>
          </a:p>
        </p:txBody>
      </p:sp>
      <p:sp>
        <p:nvSpPr>
          <p:cNvPr id="19" name="TextBox 18"/>
          <p:cNvSpPr txBox="1"/>
          <p:nvPr/>
        </p:nvSpPr>
        <p:spPr>
          <a:xfrm>
            <a:off x="3098800" y="4251841"/>
            <a:ext cx="5791200" cy="646331"/>
          </a:xfrm>
          <a:prstGeom prst="rect">
            <a:avLst/>
          </a:prstGeom>
          <a:noFill/>
        </p:spPr>
        <p:txBody>
          <a:bodyPr wrap="square" rtlCol="0" anchor="ctr">
            <a:spAutoFit/>
          </a:bodyPr>
          <a:lstStyle/>
          <a:p>
            <a:pPr marL="171450" indent="-171450">
              <a:buFont typeface="Arial" panose="020B0604020202020204" pitchFamily="34" charset="0"/>
              <a:buChar char="•"/>
            </a:pPr>
            <a:r>
              <a:rPr lang="en-US" sz="1200" dirty="0" smtClean="0"/>
              <a:t>Review </a:t>
            </a:r>
            <a:r>
              <a:rPr lang="en-US" sz="1200" dirty="0"/>
              <a:t>and approve the Coordinators’ calculation of direct administrative MATP costs</a:t>
            </a:r>
          </a:p>
          <a:p>
            <a:pPr marL="171450" indent="-171450" defTabSz="457200" fontAlgn="auto">
              <a:spcBef>
                <a:spcPts val="0"/>
              </a:spcBef>
              <a:spcAft>
                <a:spcPts val="0"/>
              </a:spcAft>
              <a:buFont typeface="Arial" panose="020B0604020202020204" pitchFamily="34" charset="0"/>
              <a:buChar char="•"/>
              <a:defRPr/>
            </a:pPr>
            <a:r>
              <a:rPr lang="en-US" sz="1200" dirty="0"/>
              <a:t>Manage and oversee the quarterly time study results prior to submission to DHS  </a:t>
            </a:r>
          </a:p>
        </p:txBody>
      </p:sp>
      <p:sp>
        <p:nvSpPr>
          <p:cNvPr id="20" name="Rectangle 14"/>
          <p:cNvSpPr>
            <a:spLocks noChangeArrowheads="1"/>
          </p:cNvSpPr>
          <p:nvPr/>
        </p:nvSpPr>
        <p:spPr bwMode="auto">
          <a:xfrm>
            <a:off x="3078163" y="2270190"/>
            <a:ext cx="5811837" cy="762000"/>
          </a:xfrm>
          <a:prstGeom prst="rect">
            <a:avLst/>
          </a:prstGeom>
          <a:solidFill>
            <a:schemeClr val="bg1"/>
          </a:solidFill>
          <a:ln w="9525" algn="ctr">
            <a:solidFill>
              <a:schemeClr val="bg2"/>
            </a:solidFill>
            <a:miter lim="800000"/>
            <a:headEnd/>
            <a:tailEnd/>
          </a:ln>
        </p:spPr>
        <p:txBody>
          <a:bodyPr wrap="none" lIns="88900" tIns="88900" rIns="88900" bIns="88900" anchor="ctr"/>
          <a:lstStyle/>
          <a:p>
            <a:pPr marL="171450" indent="-171450">
              <a:buFont typeface="Arial" panose="020B0604020202020204" pitchFamily="34" charset="0"/>
              <a:buChar char="•"/>
            </a:pPr>
            <a:r>
              <a:rPr lang="en-US" sz="1200" dirty="0" smtClean="0"/>
              <a:t>Oversee the compliance of participants on a daily basis </a:t>
            </a:r>
            <a:endParaRPr lang="en-US" sz="1200" dirty="0"/>
          </a:p>
        </p:txBody>
      </p:sp>
      <p:sp>
        <p:nvSpPr>
          <p:cNvPr id="21" name="Freeform 15"/>
          <p:cNvSpPr>
            <a:spLocks/>
          </p:cNvSpPr>
          <p:nvPr/>
        </p:nvSpPr>
        <p:spPr bwMode="auto">
          <a:xfrm>
            <a:off x="622429" y="2346390"/>
            <a:ext cx="2558921" cy="609600"/>
          </a:xfrm>
          <a:custGeom>
            <a:avLst/>
            <a:gdLst>
              <a:gd name="T0" fmla="*/ 0 w 1440"/>
              <a:gd name="T1" fmla="*/ 0 h 384"/>
              <a:gd name="T2" fmla="*/ 2147483647 w 1440"/>
              <a:gd name="T3" fmla="*/ 0 h 384"/>
              <a:gd name="T4" fmla="*/ 2147483647 w 1440"/>
              <a:gd name="T5" fmla="*/ 2147483647 h 384"/>
              <a:gd name="T6" fmla="*/ 2147483647 w 1440"/>
              <a:gd name="T7" fmla="*/ 2147483647 h 384"/>
              <a:gd name="T8" fmla="*/ 0 w 1440"/>
              <a:gd name="T9" fmla="*/ 2147483647 h 384"/>
              <a:gd name="T10" fmla="*/ 0 w 1440"/>
              <a:gd name="T11" fmla="*/ 0 h 384"/>
              <a:gd name="T12" fmla="*/ 0 60000 65536"/>
              <a:gd name="T13" fmla="*/ 0 60000 65536"/>
              <a:gd name="T14" fmla="*/ 0 60000 65536"/>
              <a:gd name="T15" fmla="*/ 0 60000 65536"/>
              <a:gd name="T16" fmla="*/ 0 60000 65536"/>
              <a:gd name="T17" fmla="*/ 0 60000 65536"/>
              <a:gd name="T18" fmla="*/ 0 w 1440"/>
              <a:gd name="T19" fmla="*/ 0 h 384"/>
              <a:gd name="T20" fmla="*/ 1440 w 1440"/>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440" h="384">
                <a:moveTo>
                  <a:pt x="0" y="0"/>
                </a:moveTo>
                <a:lnTo>
                  <a:pt x="1296" y="0"/>
                </a:lnTo>
                <a:lnTo>
                  <a:pt x="1440" y="192"/>
                </a:lnTo>
                <a:lnTo>
                  <a:pt x="1296" y="384"/>
                </a:lnTo>
                <a:lnTo>
                  <a:pt x="0" y="384"/>
                </a:lnTo>
                <a:lnTo>
                  <a:pt x="0" y="0"/>
                </a:lnTo>
                <a:close/>
              </a:path>
            </a:pathLst>
          </a:custGeom>
          <a:solidFill>
            <a:schemeClr val="accent3"/>
          </a:solidFill>
          <a:ln>
            <a:noFill/>
          </a:ln>
          <a:extLst/>
        </p:spPr>
        <p:txBody>
          <a:bodyPr wrap="square" lIns="88900" tIns="88900" rIns="88900" bIns="88900" anchor="ctr"/>
          <a:lstStyle/>
          <a:p>
            <a:pPr defTabSz="762000">
              <a:lnSpc>
                <a:spcPct val="95000"/>
              </a:lnSpc>
            </a:pPr>
            <a:r>
              <a:rPr lang="en-US" sz="1400" b="1" dirty="0" smtClean="0">
                <a:solidFill>
                  <a:schemeClr val="bg1"/>
                </a:solidFill>
              </a:rPr>
              <a:t>Supervisors </a:t>
            </a:r>
            <a:endParaRPr lang="en-US" sz="1400" dirty="0">
              <a:solidFill>
                <a:schemeClr val="bg1"/>
              </a:solidFill>
            </a:endParaRPr>
          </a:p>
        </p:txBody>
      </p:sp>
      <p:sp>
        <p:nvSpPr>
          <p:cNvPr id="22" name="Slide Number Placeholder 4"/>
          <p:cNvSpPr txBox="1">
            <a:spLocks/>
          </p:cNvSpPr>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1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defRPr/>
            </a:pPr>
            <a:fld id="{9C10EB89-1475-4332-AC66-2657F847E4F2}" type="slidenum">
              <a:rPr lang="en-US" smtClean="0"/>
              <a:pPr>
                <a:defRPr/>
              </a:pPr>
              <a:t>6</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6</a:t>
            </a:fld>
            <a:endParaRPr lang="en-US" dirty="0">
              <a:solidFill>
                <a:prstClr val="white"/>
              </a:solidFill>
            </a:endParaRPr>
          </a:p>
        </p:txBody>
      </p:sp>
    </p:spTree>
    <p:extLst>
      <p:ext uri="{BB962C8B-B14F-4D97-AF65-F5344CB8AC3E}">
        <p14:creationId xmlns:p14="http://schemas.microsoft.com/office/powerpoint/2010/main" val="872854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765301-1DF2-4BC1-B5A5-CCEDD7DD7F7E}" type="datetime1">
              <a:rPr lang="en-US" smtClean="0">
                <a:solidFill>
                  <a:prstClr val="white"/>
                </a:solidFill>
              </a:rPr>
              <a:t>11/4/2016</a:t>
            </a:fld>
            <a:endParaRPr lang="en-US" dirty="0">
              <a:solidFill>
                <a:prstClr val="white"/>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prstClr val="white"/>
                </a:solidFill>
              </a:rPr>
              <a:pPr>
                <a:defRPr/>
              </a:pPr>
              <a:t>7</a:t>
            </a:fld>
            <a:endParaRPr lang="en-US" dirty="0">
              <a:solidFill>
                <a:prstClr val="white"/>
              </a:solidFill>
            </a:endParaRPr>
          </a:p>
        </p:txBody>
      </p:sp>
      <p:sp>
        <p:nvSpPr>
          <p:cNvPr id="7" name="TextBox 6"/>
          <p:cNvSpPr txBox="1"/>
          <p:nvPr/>
        </p:nvSpPr>
        <p:spPr>
          <a:xfrm>
            <a:off x="609600" y="1528405"/>
            <a:ext cx="3962400" cy="400110"/>
          </a:xfrm>
          <a:prstGeom prst="rect">
            <a:avLst/>
          </a:prstGeom>
          <a:noFill/>
        </p:spPr>
        <p:txBody>
          <a:bodyPr wrap="square" rtlCol="0">
            <a:spAutoFit/>
          </a:bodyPr>
          <a:lstStyle/>
          <a:p>
            <a:r>
              <a:rPr lang="en-US" sz="2000" b="1" dirty="0" smtClean="0">
                <a:solidFill>
                  <a:schemeClr val="accent1"/>
                </a:solidFill>
              </a:rPr>
              <a:t>MATP Time Reporting Process</a:t>
            </a:r>
            <a:endParaRPr lang="en-US" sz="2000" b="1" dirty="0">
              <a:solidFill>
                <a:schemeClr val="accent1"/>
              </a:solidFill>
            </a:endParaRPr>
          </a:p>
        </p:txBody>
      </p:sp>
      <p:pic>
        <p:nvPicPr>
          <p:cNvPr id="8" name="Picture 7"/>
          <p:cNvPicPr>
            <a:picLocks noChangeAspect="1"/>
          </p:cNvPicPr>
          <p:nvPr/>
        </p:nvPicPr>
        <p:blipFill>
          <a:blip r:embed="rId2"/>
          <a:stretch>
            <a:fillRect/>
          </a:stretch>
        </p:blipFill>
        <p:spPr>
          <a:xfrm>
            <a:off x="495300" y="2404735"/>
            <a:ext cx="2200275" cy="1352550"/>
          </a:xfrm>
          <a:prstGeom prst="rect">
            <a:avLst/>
          </a:prstGeom>
        </p:spPr>
      </p:pic>
      <p:sp>
        <p:nvSpPr>
          <p:cNvPr id="9" name="TextBox 8"/>
          <p:cNvSpPr txBox="1"/>
          <p:nvPr/>
        </p:nvSpPr>
        <p:spPr>
          <a:xfrm>
            <a:off x="762000" y="3757285"/>
            <a:ext cx="2019300" cy="1477328"/>
          </a:xfrm>
          <a:prstGeom prst="rect">
            <a:avLst/>
          </a:prstGeom>
          <a:noFill/>
        </p:spPr>
        <p:txBody>
          <a:bodyPr wrap="square" rtlCol="0">
            <a:spAutoFit/>
          </a:bodyPr>
          <a:lstStyle/>
          <a:p>
            <a:pPr algn="ctr"/>
            <a:r>
              <a:rPr lang="en-US" dirty="0" smtClean="0">
                <a:solidFill>
                  <a:schemeClr val="accent1"/>
                </a:solidFill>
              </a:rPr>
              <a:t>MATP staff participate in Service Provider or Hybrid model counties</a:t>
            </a:r>
            <a:endParaRPr lang="en-US" dirty="0">
              <a:solidFill>
                <a:schemeClr val="accent1"/>
              </a:solidFill>
            </a:endParaRPr>
          </a:p>
        </p:txBody>
      </p:sp>
      <p:sp>
        <p:nvSpPr>
          <p:cNvPr id="11" name="TextBox 10"/>
          <p:cNvSpPr txBox="1"/>
          <p:nvPr/>
        </p:nvSpPr>
        <p:spPr>
          <a:xfrm>
            <a:off x="3730466" y="2619345"/>
            <a:ext cx="2019300" cy="923330"/>
          </a:xfrm>
          <a:prstGeom prst="rect">
            <a:avLst/>
          </a:prstGeom>
          <a:noFill/>
        </p:spPr>
        <p:txBody>
          <a:bodyPr wrap="square" rtlCol="0">
            <a:spAutoFit/>
          </a:bodyPr>
          <a:lstStyle/>
          <a:p>
            <a:pPr algn="ctr"/>
            <a:r>
              <a:rPr lang="en-US" dirty="0" smtClean="0">
                <a:solidFill>
                  <a:schemeClr val="accent1"/>
                </a:solidFill>
              </a:rPr>
              <a:t>Staff must log 100% of their time</a:t>
            </a:r>
            <a:endParaRPr lang="en-US" dirty="0">
              <a:solidFill>
                <a:schemeClr val="accent1"/>
              </a:solidFill>
            </a:endParaRPr>
          </a:p>
        </p:txBody>
      </p:sp>
      <p:pic>
        <p:nvPicPr>
          <p:cNvPr id="12" name="Picture 11"/>
          <p:cNvPicPr>
            <a:picLocks noChangeAspect="1"/>
          </p:cNvPicPr>
          <p:nvPr/>
        </p:nvPicPr>
        <p:blipFill rotWithShape="1">
          <a:blip r:embed="rId3"/>
          <a:srcRect b="7200"/>
          <a:stretch/>
        </p:blipFill>
        <p:spPr>
          <a:xfrm>
            <a:off x="6691312" y="2286000"/>
            <a:ext cx="1857375" cy="1104900"/>
          </a:xfrm>
          <a:prstGeom prst="rect">
            <a:avLst/>
          </a:prstGeom>
        </p:spPr>
      </p:pic>
      <p:sp>
        <p:nvSpPr>
          <p:cNvPr id="13" name="TextBox 12"/>
          <p:cNvSpPr txBox="1"/>
          <p:nvPr/>
        </p:nvSpPr>
        <p:spPr>
          <a:xfrm>
            <a:off x="6667500" y="4172783"/>
            <a:ext cx="2019300" cy="646331"/>
          </a:xfrm>
          <a:prstGeom prst="rect">
            <a:avLst/>
          </a:prstGeom>
          <a:noFill/>
        </p:spPr>
        <p:txBody>
          <a:bodyPr wrap="square" rtlCol="0">
            <a:spAutoFit/>
          </a:bodyPr>
          <a:lstStyle/>
          <a:p>
            <a:pPr algn="ctr"/>
            <a:r>
              <a:rPr lang="en-US" dirty="0" smtClean="0">
                <a:solidFill>
                  <a:schemeClr val="accent1"/>
                </a:solidFill>
              </a:rPr>
              <a:t>15 minute increments</a:t>
            </a:r>
            <a:endParaRPr lang="en-US" dirty="0">
              <a:solidFill>
                <a:schemeClr val="accent1"/>
              </a:solidFill>
            </a:endParaRPr>
          </a:p>
        </p:txBody>
      </p:sp>
      <p:sp>
        <p:nvSpPr>
          <p:cNvPr id="16" name="TextBox 15"/>
          <p:cNvSpPr txBox="1"/>
          <p:nvPr/>
        </p:nvSpPr>
        <p:spPr>
          <a:xfrm>
            <a:off x="3692366" y="3720822"/>
            <a:ext cx="2019300" cy="1015663"/>
          </a:xfrm>
          <a:prstGeom prst="rect">
            <a:avLst/>
          </a:prstGeom>
          <a:noFill/>
        </p:spPr>
        <p:txBody>
          <a:bodyPr wrap="square" rtlCol="0">
            <a:spAutoFit/>
          </a:bodyPr>
          <a:lstStyle/>
          <a:p>
            <a:pPr algn="ctr"/>
            <a:r>
              <a:rPr lang="en-US" sz="6000" b="1" dirty="0" smtClean="0">
                <a:solidFill>
                  <a:srgbClr val="FF0000"/>
                </a:solidFill>
                <a:latin typeface="Amienne" panose="04000508060000020003" pitchFamily="82" charset="0"/>
              </a:rPr>
              <a:t>100%</a:t>
            </a:r>
            <a:endParaRPr lang="en-US" sz="6000" b="1" dirty="0">
              <a:solidFill>
                <a:srgbClr val="FF0000"/>
              </a:solidFill>
              <a:latin typeface="Amienne" panose="04000508060000020003" pitchFamily="82" charset="0"/>
            </a:endParaRPr>
          </a:p>
        </p:txBody>
      </p:sp>
    </p:spTree>
    <p:extLst>
      <p:ext uri="{BB962C8B-B14F-4D97-AF65-F5344CB8AC3E}">
        <p14:creationId xmlns:p14="http://schemas.microsoft.com/office/powerpoint/2010/main" val="273520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C4A816-2D98-4009-A015-A0CE447812C8}"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8</a:t>
            </a:fld>
            <a:endParaRPr lang="en-US"/>
          </a:p>
        </p:txBody>
      </p:sp>
      <p:pic>
        <p:nvPicPr>
          <p:cNvPr id="8194" name="Picture 2" descr="C:\Users\bbenetti\Desktop\Capture4.PNG"/>
          <p:cNvPicPr>
            <a:picLocks noChangeAspect="1" noChangeArrowheads="1"/>
          </p:cNvPicPr>
          <p:nvPr/>
        </p:nvPicPr>
        <p:blipFill rotWithShape="1">
          <a:blip r:embed="rId2">
            <a:extLst>
              <a:ext uri="{28A0092B-C50C-407E-A947-70E740481C1C}">
                <a14:useLocalDpi xmlns:a14="http://schemas.microsoft.com/office/drawing/2010/main" val="0"/>
              </a:ext>
            </a:extLst>
          </a:blip>
          <a:srcRect l="935" t="4520" r="935" b="14132"/>
          <a:stretch/>
        </p:blipFill>
        <p:spPr bwMode="auto">
          <a:xfrm>
            <a:off x="457200" y="1371599"/>
            <a:ext cx="8001000"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19200"/>
            <a:ext cx="63246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31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77F63F-5866-46B8-84CE-D81FF6FDDD72}" type="datetime1">
              <a:rPr lang="en-US" smtClean="0"/>
              <a:t>11/4/2016</a:t>
            </a:fld>
            <a:endParaRPr lang="en-US"/>
          </a:p>
        </p:txBody>
      </p:sp>
      <p:sp>
        <p:nvSpPr>
          <p:cNvPr id="5" name="Slide Number Placeholder 4"/>
          <p:cNvSpPr>
            <a:spLocks noGrp="1"/>
          </p:cNvSpPr>
          <p:nvPr>
            <p:ph type="sldNum" sz="quarter" idx="12"/>
          </p:nvPr>
        </p:nvSpPr>
        <p:spPr/>
        <p:txBody>
          <a:bodyPr/>
          <a:lstStyle/>
          <a:p>
            <a:fld id="{F6AF3CEB-10C6-4659-9F93-3820E985BC08}" type="slidenum">
              <a:rPr lang="en-US" smtClean="0"/>
              <a:t>9</a:t>
            </a:fld>
            <a:endParaRPr lang="en-US"/>
          </a:p>
        </p:txBody>
      </p:sp>
      <p:pic>
        <p:nvPicPr>
          <p:cNvPr id="7170" name="Picture 2" descr="C:\Users\bbenetti\Desktop\Capture3.PNG"/>
          <p:cNvPicPr>
            <a:picLocks noChangeAspect="1" noChangeArrowheads="1"/>
          </p:cNvPicPr>
          <p:nvPr/>
        </p:nvPicPr>
        <p:blipFill rotWithShape="1">
          <a:blip r:embed="rId2">
            <a:extLst>
              <a:ext uri="{28A0092B-C50C-407E-A947-70E740481C1C}">
                <a14:useLocalDpi xmlns:a14="http://schemas.microsoft.com/office/drawing/2010/main" val="0"/>
              </a:ext>
            </a:extLst>
          </a:blip>
          <a:srcRect l="833" t="4687" r="3333" b="15624"/>
          <a:stretch/>
        </p:blipFill>
        <p:spPr bwMode="auto">
          <a:xfrm>
            <a:off x="381000" y="1447799"/>
            <a:ext cx="8763000" cy="3886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1219200"/>
            <a:ext cx="70104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09600" y="1331267"/>
            <a:ext cx="2286000" cy="461665"/>
          </a:xfrm>
          <a:prstGeom prst="rect">
            <a:avLst/>
          </a:prstGeom>
          <a:noFill/>
        </p:spPr>
        <p:txBody>
          <a:bodyPr wrap="square" rtlCol="0">
            <a:spAutoFit/>
          </a:bodyPr>
          <a:lstStyle/>
          <a:p>
            <a:r>
              <a:rPr lang="en-US" sz="24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Time Study</a:t>
            </a:r>
            <a:endPar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800600" y="3124200"/>
            <a:ext cx="19050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76800" y="4343400"/>
            <a:ext cx="12954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92040" y="3238262"/>
            <a:ext cx="1828800" cy="1600438"/>
          </a:xfrm>
          <a:prstGeom prst="rect">
            <a:avLst/>
          </a:prstGeom>
          <a:noFill/>
        </p:spPr>
        <p:txBody>
          <a:bodyPr wrap="square" rtlCol="0">
            <a:spAutoFit/>
          </a:bodyPr>
          <a:lstStyle/>
          <a:p>
            <a:r>
              <a:rPr lang="en-US" sz="1400" dirty="0" smtClean="0"/>
              <a:t>A </a:t>
            </a:r>
            <a:r>
              <a:rPr lang="en-US" sz="1400" dirty="0" smtClean="0">
                <a:solidFill>
                  <a:srgbClr val="FF0000"/>
                </a:solidFill>
              </a:rPr>
              <a:t>Personnel Activity Report </a:t>
            </a:r>
            <a:r>
              <a:rPr lang="en-US" sz="1400" dirty="0" smtClean="0"/>
              <a:t>has been developed as the tool for you to use to track your time spent throughout your work day.</a:t>
            </a:r>
            <a:endParaRPr lang="en-US" sz="1400" dirty="0"/>
          </a:p>
        </p:txBody>
      </p:sp>
    </p:spTree>
    <p:extLst>
      <p:ext uri="{BB962C8B-B14F-4D97-AF65-F5344CB8AC3E}">
        <p14:creationId xmlns:p14="http://schemas.microsoft.com/office/powerpoint/2010/main" val="3310124488"/>
      </p:ext>
    </p:extLst>
  </p:cSld>
  <p:clrMapOvr>
    <a:masterClrMapping/>
  </p:clrMapOvr>
</p:sld>
</file>

<file path=ppt/theme/theme1.xml><?xml version="1.0" encoding="utf-8"?>
<a:theme xmlns:a="http://schemas.openxmlformats.org/drawingml/2006/main" name="2_DHS PowerPoint Template 3">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HS PowerPoint Template 3">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1992</Words>
  <Application>Microsoft Office PowerPoint</Application>
  <PresentationFormat>On-screen Show (4:3)</PresentationFormat>
  <Paragraphs>270</Paragraphs>
  <Slides>37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ＭＳ Ｐゴシック</vt:lpstr>
      <vt:lpstr>Amienne</vt:lpstr>
      <vt:lpstr>Arial</vt:lpstr>
      <vt:lpstr>Calibri</vt:lpstr>
      <vt:lpstr>Symbol</vt:lpstr>
      <vt:lpstr>Times New Roman</vt:lpstr>
      <vt:lpstr>Verdana</vt:lpstr>
      <vt:lpstr>Wingdings</vt:lpstr>
      <vt:lpstr>2_DHS PowerPoint Template 3</vt:lpstr>
      <vt:lpstr>3_DHS PowerPoint Template 3</vt:lpstr>
      <vt:lpstr>MATP Time Study Manual for Time Study Coordinators and Participants November 2016</vt:lpstr>
      <vt:lpstr>Timeline and factors which lead to the changes…</vt:lpstr>
      <vt:lpstr>Identifying Allowable Agency Direct Costs Methods </vt:lpstr>
      <vt:lpstr>Identifying Allowable Agency Direct Costs Methods </vt:lpstr>
      <vt:lpstr>Time Study</vt:lpstr>
      <vt:lpstr>Impact to Stakeholders</vt:lpstr>
      <vt:lpstr>PowerPoint Presentation</vt:lpstr>
      <vt:lpstr>PowerPoint Presentation</vt:lpstr>
      <vt:lpstr>PowerPoint Presentation</vt:lpstr>
      <vt:lpstr>PowerPoint Presentation</vt:lpstr>
      <vt:lpstr>PowerPoint Presentation</vt:lpstr>
      <vt:lpstr>A supervisor will be responsible for completing the program selections for each employee participating in the time study.  Step by step instructions are outlined within the document.   </vt:lpstr>
      <vt:lpstr>PowerPoint Presentation</vt:lpstr>
      <vt:lpstr>PowerPoint Presentation</vt:lpstr>
      <vt:lpstr>Key Questions  1.  What program am I supporting? MATP Only, MA Covered, Non MATP, or Non-MA Covered 2. Who I supporting? Recipient, Service Provider, Program Office, or Time Off?  </vt:lpstr>
      <vt:lpstr>PowerPoint Presentation</vt:lpstr>
      <vt:lpstr>A time study training course will be made available for time study coordinators and participants on the MATP website at http://www.MATP.pa.gov. </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 Department of Public Welfare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dpwuser</dc:creator>
  <cp:lastModifiedBy>Snyder, Ilsa</cp:lastModifiedBy>
  <cp:revision>64</cp:revision>
  <cp:lastPrinted>2016-10-25T16:23:05Z</cp:lastPrinted>
  <dcterms:created xsi:type="dcterms:W3CDTF">2016-08-18T12:53:44Z</dcterms:created>
  <dcterms:modified xsi:type="dcterms:W3CDTF">2016-11-04T13:05:43Z</dcterms:modified>
</cp:coreProperties>
</file>