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modernComment_10B_663DB0C7.xml" ContentType="application/vnd.ms-powerpoint.comment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76" r:id="rId8"/>
    <p:sldId id="263" r:id="rId9"/>
    <p:sldId id="277" r:id="rId10"/>
    <p:sldId id="278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997F0C-1561-4865-BB95-493B4E473071}" name="Carter, Tamara" initials="CT" userId="S::tacarter@pa.gov::9b3e5c27-a81b-4db0-81c3-f16a1052b65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mma, Maggi" initials="MM" lastIdx="3" clrIdx="0">
    <p:extLst>
      <p:ext uri="{19B8F6BF-5375-455C-9EA6-DF929625EA0E}">
        <p15:presenceInfo xmlns:p15="http://schemas.microsoft.com/office/powerpoint/2012/main" userId="Mumma, Magg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DDD"/>
    <a:srgbClr val="80AED0"/>
    <a:srgbClr val="80AEE6"/>
    <a:srgbClr val="80AEE0"/>
    <a:srgbClr val="80AEEA"/>
    <a:srgbClr val="00B0E6"/>
    <a:srgbClr val="00B0ED"/>
    <a:srgbClr val="80AED5"/>
    <a:srgbClr val="013E7F"/>
    <a:srgbClr val="7EA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85155" autoAdjust="0"/>
  </p:normalViewPr>
  <p:slideViewPr>
    <p:cSldViewPr>
      <p:cViewPr varScale="1">
        <p:scale>
          <a:sx n="57" d="100"/>
          <a:sy n="57" d="100"/>
        </p:scale>
        <p:origin x="144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2684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8/10/relationships/authors" Target="authors.xml"/></Relationships>
</file>

<file path=ppt/comments/modernComment_10B_663DB0C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C44A09B-AE9D-4659-8B65-252F6C42D859}" authorId="{98997F0C-1561-4865-BB95-493B4E473071}" created="2023-06-13T20:59:40.40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715318983" sldId="267"/>
      <ac:spMk id="2" creationId="{ED84B958-F092-494F-8063-79CE10C35D86}"/>
    </ac:deMkLst>
    <p188:txBody>
      <a:bodyPr/>
      <a:lstStyle/>
      <a:p>
        <a:r>
          <a:rPr lang="en-US"/>
          <a:t>Shouldn't this be "Grantee"
</a:t>
        </a:r>
      </a:p>
    </p188:txBody>
  </p188:cm>
  <p188:cm id="{05DA782A-52AF-41B2-BF5A-55DFD534DAF2}" authorId="{98997F0C-1561-4865-BB95-493B4E473071}" created="2023-06-13T20:59:54.67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715318983" sldId="267"/>
      <ac:spMk id="3" creationId="{2A5305A5-4094-404C-9B78-46010AFA6E71}"/>
    </ac:deMkLst>
    <p188:txBody>
      <a:bodyPr/>
      <a:lstStyle/>
      <a:p>
        <a:r>
          <a:rPr lang="en-US"/>
          <a:t>Same as above. 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FB4EF5A-3E85-4D21-B912-F7DBD40365C8}" type="datetime1">
              <a:rPr lang="en-US"/>
              <a:pPr>
                <a:defRPr/>
              </a:pPr>
              <a:t>12/6/2023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07F27FA-8F11-4222-9CF1-8562D74EE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9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DF6D97-B4F4-4FC9-80FB-0A782C57BE63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C8DCC-A699-4726-B387-DEE03FDA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70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39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64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40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39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86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031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contact list for the DHS MATP staff.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782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4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14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55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53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49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6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26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4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EFB6826-B3ED-4798-B521-4B5857165F20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9016256-A15E-472F-A44B-6D4C4106F6AD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9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908C381-0B50-4C5E-ABC8-46BD068596A9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6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8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7D42AC0-6820-488A-92DE-F6D746560CD7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9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30D92E14-721C-4074-B8A7-1DBD9C77FDA3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9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4C94BE0-B807-4ECC-BD58-A2C4F6CFFEFE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11" y="6083297"/>
            <a:ext cx="2667000" cy="54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 userDrawn="1"/>
        </p:nvGrpSpPr>
        <p:grpSpPr>
          <a:xfrm>
            <a:off x="457200" y="304800"/>
            <a:ext cx="8229600" cy="690499"/>
            <a:chOff x="457200" y="304800"/>
            <a:chExt cx="8229600" cy="690499"/>
          </a:xfrm>
        </p:grpSpPr>
        <p:sp>
          <p:nvSpPr>
            <p:cNvPr id="4" name="Rectangle 3"/>
            <p:cNvSpPr/>
            <p:nvPr userDrawn="1"/>
          </p:nvSpPr>
          <p:spPr>
            <a:xfrm>
              <a:off x="457200" y="877824"/>
              <a:ext cx="8229600" cy="117475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457200" y="304800"/>
              <a:ext cx="8229600" cy="5334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07" r:id="rId4"/>
    <p:sldLayoutId id="2147483808" r:id="rId5"/>
    <p:sldLayoutId id="2147483809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B_663DB0C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atp.pa.gov/Default.asp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ly.findmyride.penndot.pa.gov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20411AF3-D6D3-4B99-9CA6-93DA040E36D8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E3D4A4B9-5B0F-4859-97A7-6541DBCD4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49425"/>
            <a:ext cx="7772400" cy="1679575"/>
          </a:xfrm>
        </p:spPr>
        <p:txBody>
          <a:bodyPr/>
          <a:lstStyle/>
          <a:p>
            <a:r>
              <a:rPr lang="en-US" cap="small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Medical Assistance Transportation Program (MATP)</a:t>
            </a:r>
          </a:p>
        </p:txBody>
      </p:sp>
      <p:sp>
        <p:nvSpPr>
          <p:cNvPr id="7" name="Subtitle 5">
            <a:extLst>
              <a:ext uri="{FF2B5EF4-FFF2-40B4-BE49-F238E27FC236}">
                <a16:creationId xmlns:a16="http://schemas.microsoft.com/office/drawing/2014/main" id="{0AF56D28-0D17-4CBB-BEE0-85FE2247A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>
            <a:normAutofit/>
          </a:bodyPr>
          <a:lstStyle/>
          <a:p>
            <a:r>
              <a:rPr lang="en-US" b="1" cap="small" dirty="0">
                <a:ea typeface="Verdana" panose="020B0604030504040204" pitchFamily="34" charset="0"/>
                <a:cs typeface="Verdana" panose="020B0604030504040204" pitchFamily="34" charset="0"/>
              </a:rPr>
              <a:t>MATP BASICS</a:t>
            </a:r>
          </a:p>
        </p:txBody>
      </p:sp>
    </p:spTree>
    <p:extLst>
      <p:ext uri="{BB962C8B-B14F-4D97-AF65-F5344CB8AC3E}">
        <p14:creationId xmlns:p14="http://schemas.microsoft.com/office/powerpoint/2010/main" val="3560217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52ADE-D295-635E-9E82-C7CA6E7C1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Urgent Care Transportation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4816D-4C53-220C-B428-317AA90E5D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endParaRPr 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MATP provides urgent care medical services</a:t>
            </a:r>
            <a:r>
              <a:rPr lang="en-US" sz="2200" b="0" i="0" u="none" strike="noStrike" baseline="0" dirty="0"/>
              <a:t> (same-day, after normal business hours, and weekend transportation).</a:t>
            </a:r>
          </a:p>
          <a:p>
            <a:pPr marL="0" indent="0" algn="l">
              <a:buNone/>
            </a:pPr>
            <a:endParaRPr lang="en-US" sz="2200" b="0" i="0" u="none" strike="noStrike" baseline="0" dirty="0"/>
          </a:p>
          <a:p>
            <a:pPr algn="l"/>
            <a:r>
              <a:rPr lang="en-US" sz="2200" b="0" i="0" u="none" strike="noStrike" baseline="0" dirty="0"/>
              <a:t>Urgent care medical services are defined as any illness or severe condition, which is verified by a medical professional as necessary to diagnose and treat within a 24-hour period and if left untreated, could rapidly become a crisis or emergency. </a:t>
            </a:r>
          </a:p>
          <a:p>
            <a:pPr marL="0" indent="0" algn="l">
              <a:buNone/>
            </a:pPr>
            <a:endParaRPr lang="en-US" sz="2200" b="0" i="0" u="none" strike="noStrike" baseline="0" dirty="0"/>
          </a:p>
          <a:p>
            <a:r>
              <a:rPr lang="en-US" sz="2200" b="0" i="0" u="none" strike="noStrike" baseline="0" dirty="0"/>
              <a:t>A hospital discharge can be considered urgent care.</a:t>
            </a:r>
          </a:p>
          <a:p>
            <a:pPr marL="0" indent="0" algn="l">
              <a:buNone/>
            </a:pP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C1DC0-136E-AB5D-CC75-8787B07554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F8675-DD71-4CB1-65F8-CCEF7BB8ED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04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0020E-780A-4C66-B145-7596E1E99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Non-Covered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A83B2-9867-41BB-B446-69A87EC1516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Examples of non-covered services:</a:t>
            </a:r>
          </a:p>
          <a:p>
            <a:pPr marL="0" indent="0">
              <a:buNone/>
            </a:pPr>
            <a:endParaRPr 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Transportation to any service not MA compensable</a:t>
            </a:r>
          </a:p>
          <a:p>
            <a:pPr marL="457200" lvl="1" indent="0">
              <a:buNone/>
            </a:pPr>
            <a:endParaRPr 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Transportation to non-medical services</a:t>
            </a:r>
          </a:p>
          <a:p>
            <a:pPr marL="457200" lvl="1" indent="0">
              <a:buNone/>
            </a:pPr>
            <a:endParaRPr 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Transportation for those requiring a stretcher or those who are technologically dependent (Ventilators)</a:t>
            </a:r>
          </a:p>
          <a:p>
            <a:pPr marL="457200" lvl="1" indent="0">
              <a:buNone/>
            </a:pPr>
            <a:endParaRPr 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Transportation to adult day programs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FE584-FD6E-4BC3-8ABB-D612AA221B3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97FAC-72CB-4151-BF86-5D8677CC9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42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15BE5-9016-423C-A508-03083CF6D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457200"/>
          </a:xfrm>
        </p:spPr>
        <p:txBody>
          <a:bodyPr/>
          <a:lstStyle/>
          <a:p>
            <a:r>
              <a:rPr lang="en-US" dirty="0"/>
              <a:t>The Provision of Services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EE3F6-666A-4A69-900C-31F37092FE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If necessary, one (1) escort is allowed to accompany a consumer due to </a:t>
            </a:r>
            <a:r>
              <a:rPr lang="en-US" sz="2000" dirty="0"/>
              <a:t>consumer’s age, physical, mental, and/or </a:t>
            </a:r>
            <a:r>
              <a:rPr lang="en-US" sz="2000"/>
              <a:t>developmental capacity</a:t>
            </a:r>
            <a:r>
              <a:rPr lang="en-US" sz="220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Depending on the circumstances and known factors, the MATP may provide an attendant on the trip (this generally is provided for grouped children’s transportation).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In order to ensure that services are cost efficient,  appropriate, and meet the needs of the consumer,  the MATP may request a waiver of a MATP requirement.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F517F-BDA0-46AD-8CCB-B1CCBB7F195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F80AC-406B-4AEC-A966-3EB10CAA4F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01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4B958-F092-494F-8063-79CE10C35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Provision of Services Continued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305A5-4094-404C-9B78-46010AFA6E7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Any issue brought to the attention of the MATP program by a consumer, guardian, advocate or agency for the purpose of assistance or resolution is considered a “complaint.”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There are times when the MATP program may, deny, reduce or terminate a consumer’s request for transportation. 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3EF1-30F8-447C-95CC-689D0D39F7C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5FFA00-7C34-4D52-A41D-87E946704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1898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66F3-1F01-4415-BB60-F54D51E12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Provision of Services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C7D2A-CFEE-4D7E-ACD3-5E6CBDB796F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sz="2200" dirty="0"/>
          </a:p>
          <a:p>
            <a:r>
              <a:rPr lang="en-US" sz="2200" dirty="0"/>
              <a:t>If a transportation request is outside the scope of MATP, the request is referred to the </a:t>
            </a:r>
            <a:r>
              <a:rPr lang="en-US" sz="2200" dirty="0" err="1"/>
              <a:t>HealthChoices</a:t>
            </a:r>
            <a:r>
              <a:rPr lang="en-US" sz="2200" dirty="0"/>
              <a:t> Managed Care Organization, Community </a:t>
            </a:r>
            <a:r>
              <a:rPr lang="en-US" sz="2200" dirty="0" err="1"/>
              <a:t>HealthChoices</a:t>
            </a:r>
            <a:r>
              <a:rPr lang="en-US" sz="2200" dirty="0"/>
              <a:t> Managed Care Organization (CHC), or County Assistance Office (CAO) for consideration.  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r>
              <a:rPr lang="en-US" sz="2200" kern="1200" dirty="0">
                <a:ea typeface="Times New Roman" panose="02020603050405020304" pitchFamily="18" charset="0"/>
                <a:cs typeface="Arial" panose="020B0604020202020204" pitchFamily="34" charset="0"/>
              </a:rPr>
              <a:t>MATP provides non-emergency medical transportation to CHC consumers, and the application and access procedures are according to individual county policy.</a:t>
            </a:r>
            <a:endParaRPr lang="en-US" sz="2200" dirty="0">
              <a:ea typeface="Verdana" panose="020B060403050404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FE522-76BA-4821-83B5-5CF894C5EBD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BFD988-4888-42F4-A31E-452A9A50D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70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366D4-BAB8-4804-BC4A-DDE5D5FFD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MATP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7B982-2C89-4884-AAEF-1566BB0C4C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</p:spPr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Updating our Standards &amp; Guidelines.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revised referral process has been implemented.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We co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ntinue to collaborate with PennDOT on efforts to streamline current policies/processes. 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MATP participated in PennDOT’s study on funding for human services transportation. 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1520D-BC34-45E2-8925-3F003EB8AB9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25386F-CB85-4967-BA1D-4F65FD134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89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A91A-DFED-4F02-B7F6-11B924424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Staff Assignments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74AE4-9003-4458-A2CB-A8A7AC1CC55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679CB-4DDA-46C9-828C-A453F1102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E836C9-A58A-7C48-9BD4-0FED4076D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14400"/>
            <a:ext cx="7848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54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E175F-8F3A-40D9-982B-D7824A986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MATP Staff Directory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90B43-B675-402C-BCD6-74277E7179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2925" y="1057835"/>
            <a:ext cx="8029575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			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14883-CB15-4AF6-99D0-A49558A79B8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5CA76C-EBEC-4F79-82D6-45007243A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776693-D29A-4535-B10E-E43725CC2AF6}"/>
              </a:ext>
            </a:extLst>
          </p:cNvPr>
          <p:cNvSpPr txBox="1"/>
          <p:nvPr/>
        </p:nvSpPr>
        <p:spPr>
          <a:xfrm>
            <a:off x="457200" y="1068986"/>
            <a:ext cx="8534400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/>
              <a:t>Tamara Carter - Director </a:t>
            </a:r>
          </a:p>
          <a:p>
            <a:r>
              <a:rPr lang="en-US" sz="1400" u="sng" dirty="0"/>
              <a:t>Telephone: 717-346-3937  Email: tacarter@pa.gov </a:t>
            </a:r>
          </a:p>
          <a:p>
            <a:endParaRPr lang="en-US" sz="1400" dirty="0"/>
          </a:p>
          <a:p>
            <a:r>
              <a:rPr lang="en-US" sz="1400" b="1" dirty="0"/>
              <a:t>Daphne Simeonoff – Supervisor/Advisor: </a:t>
            </a:r>
            <a:r>
              <a:rPr lang="en-US" sz="1400" dirty="0"/>
              <a:t>Philadelphia </a:t>
            </a:r>
          </a:p>
          <a:p>
            <a:r>
              <a:rPr lang="en-US" sz="1400" u="sng" dirty="0"/>
              <a:t>Telephone: 717-265-7829 Email: daphsimeon@pa.gov </a:t>
            </a:r>
          </a:p>
          <a:p>
            <a:endParaRPr lang="en-US" sz="1400" dirty="0"/>
          </a:p>
          <a:p>
            <a:r>
              <a:rPr lang="en-US" sz="1400" b="1" dirty="0"/>
              <a:t>Eira Andrade-Hall – Advisor: </a:t>
            </a:r>
            <a:r>
              <a:rPr lang="en-US" sz="1400" dirty="0"/>
              <a:t>Adams, Columbia, Cumberland, Franklin, Indiana, Montour, Northumberland, Perry, Snyder, Union, York (Rabbit Transit), Mifflin, Juniata (C.A.R.S), Blair, Cambria, Clearfield, Centre, Dauphin, Lebanon, Schuylkill </a:t>
            </a:r>
          </a:p>
          <a:p>
            <a:r>
              <a:rPr lang="en-US" sz="1400" u="sng" dirty="0"/>
              <a:t>Telephone: 717-214-1351 Email: eandradeha@pa.gov </a:t>
            </a:r>
          </a:p>
          <a:p>
            <a:endParaRPr lang="en-US" sz="1400" dirty="0"/>
          </a:p>
          <a:p>
            <a:r>
              <a:rPr lang="en-US" sz="1400" b="1" dirty="0"/>
              <a:t>Ronald Minnich – Advisor:  </a:t>
            </a:r>
            <a:r>
              <a:rPr lang="en-US" sz="1400" dirty="0"/>
              <a:t>Bradford, Tioga, Sullivan (Best Transit), Clinton, Lycoming (STEP), Cameron, Elk, McKean (ATA), Susquehanna, Wyoming (TREHAB), Crawford, Erie, Forest, Jefferson, Mercer, Potter, Venango, Warren </a:t>
            </a:r>
          </a:p>
          <a:p>
            <a:r>
              <a:rPr lang="en-US" sz="1400" u="sng" dirty="0"/>
              <a:t>Telephone: 717-705-8259 Email: rominnich@pa.gov </a:t>
            </a:r>
          </a:p>
          <a:p>
            <a:endParaRPr lang="en-US" sz="1400" dirty="0"/>
          </a:p>
          <a:p>
            <a:r>
              <a:rPr lang="en-US" sz="1400" b="1" dirty="0"/>
              <a:t>Christopher Stout – Advisor: </a:t>
            </a:r>
            <a:r>
              <a:rPr lang="en-US" sz="1400" dirty="0"/>
              <a:t>Carbon, Lehigh, Northampton (</a:t>
            </a:r>
            <a:r>
              <a:rPr lang="en-US" sz="1400" dirty="0" err="1"/>
              <a:t>LANTa</a:t>
            </a:r>
            <a:r>
              <a:rPr lang="en-US" sz="1400" dirty="0"/>
              <a:t>), Berks, Lancaster (SCTA), Bucks, Chester, Delaware, Lackawanna, Luzerne, Montgomery, Monroe, Pike, Philadelphia, Wayne </a:t>
            </a:r>
          </a:p>
          <a:p>
            <a:r>
              <a:rPr lang="en-US" sz="1400" u="sng" dirty="0"/>
              <a:t>Telephone: 717-934 4852 Email: chrstout@pa.gov </a:t>
            </a:r>
          </a:p>
          <a:p>
            <a:endParaRPr lang="en-US" sz="1400" dirty="0"/>
          </a:p>
          <a:p>
            <a:r>
              <a:rPr lang="en-US" sz="1400" b="1" dirty="0"/>
              <a:t>Maribel Torres – Advisor: </a:t>
            </a:r>
            <a:r>
              <a:rPr lang="en-US" sz="1400" dirty="0"/>
              <a:t>Allegheny, Armstrong, Beaver, Bedford, Butler, Clarion, Fayette, Fulton, Greene, Huntingdon, Lawrence, Somerset, Washington, Westmoreland </a:t>
            </a:r>
          </a:p>
          <a:p>
            <a:r>
              <a:rPr lang="en-US" sz="1400" u="sng" dirty="0"/>
              <a:t>Telephone: 717-772-6873 Email: martorres@pa.gov </a:t>
            </a:r>
          </a:p>
        </p:txBody>
      </p:sp>
    </p:spTree>
    <p:extLst>
      <p:ext uri="{BB962C8B-B14F-4D97-AF65-F5344CB8AC3E}">
        <p14:creationId xmlns:p14="http://schemas.microsoft.com/office/powerpoint/2010/main" val="2785599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E6E91-D88A-431D-A76B-BB06BA80B7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8570C-09D8-4124-A1EB-74FD3D4D7A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For more information, please visit </a:t>
            </a:r>
            <a:r>
              <a:rPr lang="en-US" sz="2400" u="sng" dirty="0">
                <a:solidFill>
                  <a:srgbClr val="0070C0"/>
                </a:solidFill>
              </a:rPr>
              <a:t>www.</a:t>
            </a:r>
            <a:r>
              <a:rPr lang="en-US" sz="2400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matp.pa.gov</a:t>
            </a:r>
            <a:endParaRPr lang="en-US" sz="2400" u="sng" dirty="0">
              <a:solidFill>
                <a:srgbClr val="0070C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79429-247E-41AA-849B-F96253E4AA9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EFB6826-B3ED-4798-B521-4B5857165F20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CD8996-7228-45C0-B8D8-8420B363D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9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cap="small" dirty="0">
                <a:ea typeface="Verdana" panose="020B0604030504040204" pitchFamily="34" charset="0"/>
                <a:cs typeface="Verdana" panose="020B0604030504040204" pitchFamily="34" charset="0"/>
              </a:rPr>
              <a:t>MATP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200" b="1" dirty="0">
                <a:ea typeface="Verdana" panose="020B0604030504040204" pitchFamily="34" charset="0"/>
                <a:cs typeface="Verdana" panose="020B0604030504040204" pitchFamily="34" charset="0"/>
              </a:rPr>
              <a:t>The MATP in Pennsylvania is governed by: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State Plan under Title XIX of the Social Security Act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Public Welfare Code (62 P.S. §§ 202 &amp; 403)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55 Pa. Code § 2070, Eligibility for Services Funded Through the Public Assistance Transportation Block Grant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MATP Standards and Guidelines (S &amp; 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A9AF69DB-14BC-449D-BC99-F24B05F8046E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0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48006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b="1" dirty="0">
                <a:ea typeface="Verdana" panose="020B0604030504040204" pitchFamily="34" charset="0"/>
                <a:cs typeface="Verdana" panose="020B0604030504040204" pitchFamily="34" charset="0"/>
              </a:rPr>
              <a:t>The MATP is designed to provide: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Access to MA compensable medical and pharmacy services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Access to ongoing treatment of chronic diseases and care management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Access to care with individual medical practices.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Access to preventative care (equates to fewer and shorter hospital stays)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What is MATP?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4BFAB8-0757-40E7-A5D8-31838F749C16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1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FF98F6-8C30-4F85-B13E-A59AA22BD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4800600"/>
          </a:xfrm>
        </p:spPr>
        <p:txBody>
          <a:bodyPr/>
          <a:lstStyle/>
          <a:p>
            <a:r>
              <a:rPr lang="en-U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County Government</a:t>
            </a: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Sub-Contracted Entities of County Government</a:t>
            </a: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Transportation Brokerage Agencies</a:t>
            </a: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Local Transit Agencies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1150B7-4834-4491-BCDA-2C3899AC8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Providers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13E5D-9865-4016-9844-466149DD0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08C381-0B50-4C5E-ABC8-46BD068596A9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21BD0-D036-4919-BF70-3A509282C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83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ED663-EF15-40EB-9CBC-27D89D40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Available Modes of Transportation</a:t>
            </a:r>
            <a:b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1C75A-5272-49ED-AAA7-74EB96FDA04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Mass transit (buses, trains, subways etc..)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Mileage Reimbursement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Paratransit (includes multi-modal and taxi)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alt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Volunteers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459E8-F669-4CE5-8D8D-3D4E47BFDEF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53E8B-9E59-46C6-95C1-2B5C7DCB5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9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A7D74-1AB1-4648-9E59-A1EAE67A1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MATP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97EDB-491F-4576-A20A-59BDDCBDF27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To begin the registration process, the consumer should contact the MATP agency in their county in order to determine and complete the following: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Eligibility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1400" dirty="0">
                <a:ea typeface="Verdana" panose="020B0604030504040204" pitchFamily="34" charset="0"/>
                <a:cs typeface="Verdana" panose="020B0604030504040204" pitchFamily="34" charset="0"/>
              </a:rPr>
              <a:t>75% of all Category/Code combinations are eligible for the MATP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1400" dirty="0">
                <a:ea typeface="Verdana" panose="020B0604030504040204" pitchFamily="34" charset="0"/>
                <a:cs typeface="Verdana" panose="020B0604030504040204" pitchFamily="34" charset="0"/>
              </a:rPr>
              <a:t>Consumers 65 years of age are referred to the Shared Ride 65+ Program (Shared Ride+ pays 85% of the fare and MATP pays 15% of the fare)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Application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Needs Assessment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Determination of Mode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9B090-FA01-4821-942B-DF988E7D196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0AFF56-66C8-4ED4-82E5-ACA76646F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9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B8771-4E60-B810-8A8F-62EBA82CD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My Ride Apply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3D78E-6A44-0C14-C848-3554E219A5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b="0" i="0" dirty="0">
              <a:solidFill>
                <a:srgbClr val="464646"/>
              </a:solidFill>
              <a:effectLst/>
            </a:endParaRPr>
          </a:p>
          <a:p>
            <a:pPr marL="0" indent="0">
              <a:buNone/>
            </a:pPr>
            <a:r>
              <a:rPr lang="en-US" sz="2200" b="0" i="0" dirty="0">
                <a:solidFill>
                  <a:srgbClr val="464646"/>
                </a:solidFill>
                <a:effectLst/>
              </a:rPr>
              <a:t>The Find My Ride Apply App allows consumers or someone acting on their behalf to apply for </a:t>
            </a:r>
            <a:r>
              <a:rPr lang="en-US" sz="2200" b="0" i="0" dirty="0">
                <a:effectLst/>
              </a:rPr>
              <a:t>free and </a:t>
            </a:r>
            <a:r>
              <a:rPr lang="en-US" sz="2200" b="0" i="0" dirty="0">
                <a:solidFill>
                  <a:srgbClr val="464646"/>
                </a:solidFill>
                <a:effectLst/>
              </a:rPr>
              <a:t>affordable transportation services for seniors, persons with disabilities, and people who need assistance to get to medical appointments including the MATP, Senior 65+, ADA and PWD programs. </a:t>
            </a:r>
            <a:r>
              <a:rPr lang="en-US" sz="2200" dirty="0"/>
              <a:t>The app can be accessed at:</a:t>
            </a:r>
          </a:p>
          <a:p>
            <a:pPr marL="0" indent="0">
              <a:buNone/>
            </a:pPr>
            <a:endParaRPr lang="en-US" sz="2200" dirty="0">
              <a:hlinkClick r:id="rId3"/>
            </a:endParaRPr>
          </a:p>
          <a:p>
            <a:pPr marL="0" indent="0">
              <a:buNone/>
            </a:pPr>
            <a:r>
              <a:rPr lang="en-US" sz="2200" dirty="0">
                <a:hlinkClick r:id="rId3"/>
              </a:rPr>
              <a:t>www.apply.findmyride.penndot.pa.gov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DEEE8-D6A1-6029-26A6-E6CBACA7DA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AC04E-DC17-A6C3-7BC2-68C8F19975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92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AB0C4-AE9E-4DA2-8E9D-CFCC293C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Covered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861B2-5FC2-458B-9467-27A2250BBA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0100" y="1028700"/>
            <a:ext cx="7543800" cy="48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MATP is required to provide transportation to all MA compensable services.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MATP must ensure transportation is only to and from qualified </a:t>
            </a:r>
            <a:r>
              <a:rPr lang="en-US" sz="2200" u="sng" dirty="0">
                <a:ea typeface="Verdana" panose="020B0604030504040204" pitchFamily="34" charset="0"/>
                <a:cs typeface="Verdana" panose="020B0604030504040204" pitchFamily="34" charset="0"/>
              </a:rPr>
              <a:t>MA-enrolled providers </a:t>
            </a: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of the consumer’s choice which are typically available within their home community.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49C40-9D9B-4D61-91B9-EA493176BD3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0EE4E-4637-4F19-9A91-24B2CC46A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4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C27C3-63F3-DE63-EF7A-CC26365CB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Covered Services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CCE78-13CF-1794-44E8-8EB582B074A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Examples of covered services: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Physician’s Office		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Dialysis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Pharmacy				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Behavioral Health Outpatient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Methadone Clinic			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Verdana" panose="020B0604030504040204" pitchFamily="34" charset="0"/>
                <a:cs typeface="Verdana" panose="020B0604030504040204" pitchFamily="34" charset="0"/>
              </a:rPr>
              <a:t>Physical/Occupational Therapy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Medical Testing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Specialty Medical Treatment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0844B-2619-3646-C453-B83EA5BE644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D3111A-D7A3-8B02-C1FF-72645478D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66596"/>
      </p:ext>
    </p:extLst>
  </p:cSld>
  <p:clrMapOvr>
    <a:masterClrMapping/>
  </p:clrMapOvr>
</p:sld>
</file>

<file path=ppt/theme/theme1.xml><?xml version="1.0" encoding="utf-8"?>
<a:theme xmlns:a="http://schemas.openxmlformats.org/drawingml/2006/main" name="DHS Presentations Template 1v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TP1015-2019 - Press edits.potx  -  Read-Only" id="{4C1B0788-0B8E-461E-9345-D376ABE15B0D}" vid="{378221FC-778F-4785-9767-9A17E176BF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MATP Basics5-21-19</Template>
  <TotalTime>1475</TotalTime>
  <Words>1095</Words>
  <Application>Microsoft Office PowerPoint</Application>
  <PresentationFormat>On-screen Show (4:3)</PresentationFormat>
  <Paragraphs>188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Courier New</vt:lpstr>
      <vt:lpstr>DHS Presentations Template 1v3</vt:lpstr>
      <vt:lpstr>Medical Assistance Transportation Program (MATP)</vt:lpstr>
      <vt:lpstr>MATP Basics</vt:lpstr>
      <vt:lpstr>What is MATP? </vt:lpstr>
      <vt:lpstr>Transportation Providers</vt:lpstr>
      <vt:lpstr>Available Modes of Transportation </vt:lpstr>
      <vt:lpstr>Accessing MATP Services</vt:lpstr>
      <vt:lpstr>Find My Ride Apply</vt:lpstr>
      <vt:lpstr>Covered Services</vt:lpstr>
      <vt:lpstr>Covered Services continued</vt:lpstr>
      <vt:lpstr>Urgent Care Transportation</vt:lpstr>
      <vt:lpstr>Non-Covered Services </vt:lpstr>
      <vt:lpstr>The Provision of Services </vt:lpstr>
      <vt:lpstr>The Provision of Services Continued  </vt:lpstr>
      <vt:lpstr>The Provision of Services Continued</vt:lpstr>
      <vt:lpstr>MATP Updates</vt:lpstr>
      <vt:lpstr>Program Staff Assignments</vt:lpstr>
      <vt:lpstr>MATP Staff Directory </vt:lpstr>
      <vt:lpstr>Thank you!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Assistance Transportation Program (MATP)</dc:title>
  <dc:creator>Carter, Tamara</dc:creator>
  <cp:lastModifiedBy>Carter, Tamara</cp:lastModifiedBy>
  <cp:revision>34</cp:revision>
  <cp:lastPrinted>2019-10-24T15:14:52Z</cp:lastPrinted>
  <dcterms:created xsi:type="dcterms:W3CDTF">2019-05-28T16:18:24Z</dcterms:created>
  <dcterms:modified xsi:type="dcterms:W3CDTF">2023-12-06T14:11:44Z</dcterms:modified>
</cp:coreProperties>
</file>