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77" r:id="rId12"/>
    <p:sldId id="275" r:id="rId13"/>
    <p:sldId id="276" r:id="rId14"/>
    <p:sldId id="272" r:id="rId15"/>
    <p:sldId id="273" r:id="rId16"/>
    <p:sldId id="274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mma, Maggi" initials="MM" lastIdx="3" clrIdx="0">
    <p:extLst>
      <p:ext uri="{19B8F6BF-5375-455C-9EA6-DF929625EA0E}">
        <p15:presenceInfo xmlns:p15="http://schemas.microsoft.com/office/powerpoint/2012/main" userId="Mumma, Maggi" providerId="None"/>
      </p:ext>
    </p:extLst>
  </p:cmAuthor>
  <p:cmAuthor id="2" name="Carter, Tamara" initials="CT" lastIdx="3" clrIdx="1">
    <p:extLst>
      <p:ext uri="{19B8F6BF-5375-455C-9EA6-DF929625EA0E}">
        <p15:presenceInfo xmlns:p15="http://schemas.microsoft.com/office/powerpoint/2012/main" userId="Carter, Tamara" providerId="None"/>
      </p:ext>
    </p:extLst>
  </p:cmAuthor>
  <p:cmAuthor id="3" name="Simeonoff, Daphne" initials="SD" lastIdx="1" clrIdx="2">
    <p:extLst>
      <p:ext uri="{19B8F6BF-5375-455C-9EA6-DF929625EA0E}">
        <p15:presenceInfo xmlns:p15="http://schemas.microsoft.com/office/powerpoint/2012/main" userId="Simeonoff, Daph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DDD"/>
    <a:srgbClr val="80AED0"/>
    <a:srgbClr val="80AEE6"/>
    <a:srgbClr val="80AEE0"/>
    <a:srgbClr val="80AEEA"/>
    <a:srgbClr val="00B0E6"/>
    <a:srgbClr val="00B0ED"/>
    <a:srgbClr val="80AED5"/>
    <a:srgbClr val="013E7F"/>
    <a:srgbClr val="7EA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249" autoAdjust="0"/>
  </p:normalViewPr>
  <p:slideViewPr>
    <p:cSldViewPr>
      <p:cViewPr varScale="1">
        <p:scale>
          <a:sx n="119" d="100"/>
          <a:sy n="119" d="100"/>
        </p:scale>
        <p:origin x="12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00" d="100"/>
          <a:sy n="100" d="100"/>
        </p:scale>
        <p:origin x="24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70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40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39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3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78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4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4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55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53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49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Aft>
                <a:spcPts val="1223"/>
              </a:spcAft>
              <a:buFont typeface="Arial" panose="020B0604020202020204" pitchFamily="34" charset="0"/>
              <a:buNone/>
            </a:pPr>
            <a:endParaRPr lang="en-US" altLang="en-US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26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39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6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FB6826-B3ED-4798-B521-4B5857165F20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9016256-A15E-472F-A44B-6D4C4106F6AD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08C381-0B50-4C5E-ABC8-46BD068596A9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6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7D42AC0-6820-488A-92DE-F6D746560CD7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9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0D92E14-721C-4074-B8A7-1DBD9C77FDA3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9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4C94BE0-B807-4ECC-BD58-A2C4F6CFFEFE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 userDrawn="1"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  <p:sldLayoutId id="2147483808" r:id="rId5"/>
    <p:sldLayoutId id="2147483809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ccwatkins@pa.gov" TargetMode="External"/><Relationship Id="rId3" Type="http://schemas.openxmlformats.org/officeDocument/2006/relationships/hyperlink" Target="mailto:tacarter@pa.gov" TargetMode="External"/><Relationship Id="rId7" Type="http://schemas.openxmlformats.org/officeDocument/2006/relationships/hyperlink" Target="mailto:jstinson@pa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minnich@pa.gov" TargetMode="External"/><Relationship Id="rId5" Type="http://schemas.openxmlformats.org/officeDocument/2006/relationships/hyperlink" Target="mailto:eandradeha@pa.gov" TargetMode="External"/><Relationship Id="rId4" Type="http://schemas.openxmlformats.org/officeDocument/2006/relationships/hyperlink" Target="mailto:daphsimeon@pa.gov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atp.pa.gov/Default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20411AF3-D6D3-4B99-9CA6-93DA040E36D8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E3D4A4B9-5B0F-4859-97A7-6541DBCD4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49425"/>
            <a:ext cx="7772400" cy="1679575"/>
          </a:xfrm>
        </p:spPr>
        <p:txBody>
          <a:bodyPr/>
          <a:lstStyle/>
          <a:p>
            <a:r>
              <a:rPr lang="en-US" cap="small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Medical Assistance Transportation Program (MATP)</a:t>
            </a:r>
          </a:p>
        </p:txBody>
      </p:sp>
      <p:sp>
        <p:nvSpPr>
          <p:cNvPr id="7" name="Subtitle 5">
            <a:extLst>
              <a:ext uri="{FF2B5EF4-FFF2-40B4-BE49-F238E27FC236}">
                <a16:creationId xmlns:a16="http://schemas.microsoft.com/office/drawing/2014/main" id="{0AF56D28-0D17-4CBB-BEE0-85FE2247A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rmAutofit/>
          </a:bodyPr>
          <a:lstStyle/>
          <a:p>
            <a:r>
              <a:rPr lang="en-US" b="1" cap="small" dirty="0">
                <a:ea typeface="Verdana" panose="020B0604030504040204" pitchFamily="34" charset="0"/>
                <a:cs typeface="Verdana" panose="020B0604030504040204" pitchFamily="34" charset="0"/>
              </a:rPr>
              <a:t>MATP BASICS</a:t>
            </a:r>
          </a:p>
        </p:txBody>
      </p:sp>
    </p:spTree>
    <p:extLst>
      <p:ext uri="{BB962C8B-B14F-4D97-AF65-F5344CB8AC3E}">
        <p14:creationId xmlns:p14="http://schemas.microsoft.com/office/powerpoint/2010/main" val="3560217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4B958-F092-494F-8063-79CE10C35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Provision of Services Continued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305A5-4094-404C-9B78-46010AFA6E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Depending on the circumstances and known factors, the Grantee may provide an attendant on the trip.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In order to ensure that services are cost efficient and appropriate, the Grantee may sometimes request a waiver of a MATP requirement.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There are times when the Grantee may, deny, reduce or terminate a consumer’s request for transportation.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3EF1-30F8-447C-95CC-689D0D39F7C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5FFA00-7C34-4D52-A41D-87E946704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18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4757-3895-4FC3-8C0F-8B1F321F8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91548"/>
            <a:ext cx="8001000" cy="457200"/>
          </a:xfrm>
        </p:spPr>
        <p:txBody>
          <a:bodyPr/>
          <a:lstStyle/>
          <a:p>
            <a:r>
              <a:rPr lang="en-US" dirty="0"/>
              <a:t>The Provision of Services Continued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E4807-914E-466F-B0C4-DDFE1C10449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If a request is outside the scope of MATP, the request is referred to either the </a:t>
            </a:r>
            <a:r>
              <a:rPr lang="en-US" dirty="0" err="1"/>
              <a:t>HealthChoices</a:t>
            </a:r>
            <a:r>
              <a:rPr lang="en-US" dirty="0"/>
              <a:t> Managed Care Organization, Community </a:t>
            </a:r>
            <a:r>
              <a:rPr lang="en-US" dirty="0" err="1"/>
              <a:t>HealthChoices</a:t>
            </a:r>
            <a:r>
              <a:rPr lang="en-US" dirty="0"/>
              <a:t> (CHC), or County Assistance Office (CAO) for consideration.  </a:t>
            </a:r>
          </a:p>
          <a:p>
            <a:r>
              <a:rPr lang="en-US" kern="1200" dirty="0">
                <a:ea typeface="Times New Roman" panose="02020603050405020304" pitchFamily="18" charset="0"/>
                <a:cs typeface="Arial" panose="020B0604020202020204" pitchFamily="34" charset="0"/>
              </a:rPr>
              <a:t>MATP provides non-emergency medical transportation to CHC consumers and the application and access procedures are according to individual county policy.</a:t>
            </a:r>
            <a:endParaRPr lang="en-US" dirty="0">
              <a:ea typeface="Verdana" panose="020B0604030504040204" pitchFamily="34" charset="0"/>
            </a:endParaRPr>
          </a:p>
          <a:p>
            <a:r>
              <a:rPr lang="en-US" kern="1200" dirty="0">
                <a:ea typeface="Times New Roman" panose="02020603050405020304" pitchFamily="18" charset="0"/>
                <a:cs typeface="Arial" panose="020B0604020202020204" pitchFamily="34" charset="0"/>
              </a:rPr>
              <a:t>All exceptional transportation needs are referred to the County Assistance Office (CAO) as appropriate.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C6AD0-8D36-4534-8371-C3A265DB339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D56D9-7C8A-4974-966C-15873BB0A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19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7DEB2-7E8D-42DE-A3BE-4B779BD36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MATP 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21A85-1F84-420C-94E7-111E88E137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1662" y="762000"/>
            <a:ext cx="7543800" cy="4800600"/>
          </a:xfrm>
        </p:spPr>
        <p:txBody>
          <a:bodyPr/>
          <a:lstStyle/>
          <a:p>
            <a:pPr marL="0" indent="0" eaLnBrk="0" hangingPunct="0">
              <a:buNone/>
            </a:pPr>
            <a:endParaRPr lang="en-US" sz="2000" dirty="0">
              <a:latin typeface="+mj-lt"/>
            </a:endParaRPr>
          </a:p>
          <a:p>
            <a:r>
              <a:rPr lang="en-US" dirty="0"/>
              <a:t>A Workgroup comprised of members from several DHS agencies, PennDOT, Aging and external stakeholders have been meeting weekly since January to explore ways to improve the MATP.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Workgroup developed preliminary suggestions for improving the MATP and held listening sessions in November to gather feedback on the suggestions.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+mj-lt"/>
              </a:rPr>
              <a:t> </a:t>
            </a:r>
            <a:endParaRPr lang="en-US" dirty="0">
              <a:latin typeface="+mj-lt"/>
            </a:endParaRPr>
          </a:p>
          <a:p>
            <a:pPr eaLnBrk="0" hangingPunct="0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A12CC-13DE-4165-AB21-0680DB099D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CBCC2E-1964-4E43-8205-3FD6857EE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80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495AF-17EC-4FDE-845F-64ECB942E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-19 Public Health Emergency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8F8DF-B6AD-4E69-B825-A466449FB35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DHS issued guidance in May 2020 and it remains in effect until the Governor’s Proclamation of Disaster Emergency is cancelled.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MATP agencies continue to screen consumers by asking a series of questions to determine if they can use MATP.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Ridership has been fluctuating since April and continues to do so as the number of cases increase.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94845-94A7-4547-993D-79778B6A2C6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2B459-4186-4A56-86EB-DAECE5314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08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A91A-DFED-4F02-B7F6-11B924424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Staff Assignments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74AE4-9003-4458-A2CB-A8A7AC1CC55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679CB-4DDA-46C9-828C-A453F1102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73" name="Freeform 3">
            <a:extLst>
              <a:ext uri="{FF2B5EF4-FFF2-40B4-BE49-F238E27FC236}">
                <a16:creationId xmlns:a16="http://schemas.microsoft.com/office/drawing/2014/main" id="{E0C7A162-34D4-4DDA-928A-9D3CE6596EB8}"/>
              </a:ext>
            </a:extLst>
          </p:cNvPr>
          <p:cNvSpPr>
            <a:spLocks/>
          </p:cNvSpPr>
          <p:nvPr/>
        </p:nvSpPr>
        <p:spPr bwMode="auto">
          <a:xfrm>
            <a:off x="635000" y="1065213"/>
            <a:ext cx="1201738" cy="715962"/>
          </a:xfrm>
          <a:custGeom>
            <a:avLst/>
            <a:gdLst/>
            <a:ahLst/>
            <a:cxnLst>
              <a:cxn ang="0">
                <a:pos x="294" y="182"/>
              </a:cxn>
              <a:cxn ang="0">
                <a:pos x="296" y="119"/>
              </a:cxn>
              <a:cxn ang="0">
                <a:pos x="250" y="119"/>
              </a:cxn>
              <a:cxn ang="0">
                <a:pos x="251" y="0"/>
              </a:cxn>
              <a:cxn ang="0">
                <a:pos x="194" y="27"/>
              </a:cxn>
              <a:cxn ang="0">
                <a:pos x="169" y="44"/>
              </a:cxn>
              <a:cxn ang="0">
                <a:pos x="127" y="65"/>
              </a:cxn>
              <a:cxn ang="0">
                <a:pos x="129" y="58"/>
              </a:cxn>
              <a:cxn ang="0">
                <a:pos x="134" y="50"/>
              </a:cxn>
              <a:cxn ang="0">
                <a:pos x="144" y="44"/>
              </a:cxn>
              <a:cxn ang="0">
                <a:pos x="152" y="42"/>
              </a:cxn>
              <a:cxn ang="0">
                <a:pos x="152" y="36"/>
              </a:cxn>
              <a:cxn ang="0">
                <a:pos x="138" y="40"/>
              </a:cxn>
              <a:cxn ang="0">
                <a:pos x="127" y="46"/>
              </a:cxn>
              <a:cxn ang="0">
                <a:pos x="123" y="56"/>
              </a:cxn>
              <a:cxn ang="0">
                <a:pos x="117" y="71"/>
              </a:cxn>
              <a:cxn ang="0">
                <a:pos x="75" y="90"/>
              </a:cxn>
              <a:cxn ang="0">
                <a:pos x="40" y="106"/>
              </a:cxn>
              <a:cxn ang="0">
                <a:pos x="12" y="117"/>
              </a:cxn>
              <a:cxn ang="0">
                <a:pos x="0" y="119"/>
              </a:cxn>
              <a:cxn ang="0">
                <a:pos x="0" y="175"/>
              </a:cxn>
              <a:cxn ang="0">
                <a:pos x="294" y="182"/>
              </a:cxn>
            </a:cxnLst>
            <a:rect l="0" t="0" r="r" b="b"/>
            <a:pathLst>
              <a:path w="296" h="182">
                <a:moveTo>
                  <a:pt x="294" y="182"/>
                </a:moveTo>
                <a:lnTo>
                  <a:pt x="296" y="119"/>
                </a:lnTo>
                <a:lnTo>
                  <a:pt x="250" y="119"/>
                </a:lnTo>
                <a:lnTo>
                  <a:pt x="251" y="0"/>
                </a:lnTo>
                <a:lnTo>
                  <a:pt x="194" y="27"/>
                </a:lnTo>
                <a:lnTo>
                  <a:pt x="169" y="44"/>
                </a:lnTo>
                <a:lnTo>
                  <a:pt x="127" y="65"/>
                </a:lnTo>
                <a:lnTo>
                  <a:pt x="129" y="58"/>
                </a:lnTo>
                <a:lnTo>
                  <a:pt x="134" y="50"/>
                </a:lnTo>
                <a:lnTo>
                  <a:pt x="144" y="44"/>
                </a:lnTo>
                <a:lnTo>
                  <a:pt x="152" y="42"/>
                </a:lnTo>
                <a:lnTo>
                  <a:pt x="152" y="36"/>
                </a:lnTo>
                <a:lnTo>
                  <a:pt x="138" y="40"/>
                </a:lnTo>
                <a:lnTo>
                  <a:pt x="127" y="46"/>
                </a:lnTo>
                <a:lnTo>
                  <a:pt x="123" y="56"/>
                </a:lnTo>
                <a:lnTo>
                  <a:pt x="117" y="71"/>
                </a:lnTo>
                <a:lnTo>
                  <a:pt x="75" y="90"/>
                </a:lnTo>
                <a:lnTo>
                  <a:pt x="40" y="106"/>
                </a:lnTo>
                <a:lnTo>
                  <a:pt x="12" y="117"/>
                </a:lnTo>
                <a:lnTo>
                  <a:pt x="0" y="119"/>
                </a:lnTo>
                <a:lnTo>
                  <a:pt x="0" y="175"/>
                </a:lnTo>
                <a:lnTo>
                  <a:pt x="294" y="18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Freeform 4">
            <a:extLst>
              <a:ext uri="{FF2B5EF4-FFF2-40B4-BE49-F238E27FC236}">
                <a16:creationId xmlns:a16="http://schemas.microsoft.com/office/drawing/2014/main" id="{9AA55060-63C9-4739-B86E-7AC468E73CC2}"/>
              </a:ext>
            </a:extLst>
          </p:cNvPr>
          <p:cNvSpPr>
            <a:spLocks/>
          </p:cNvSpPr>
          <p:nvPr/>
        </p:nvSpPr>
        <p:spPr bwMode="auto">
          <a:xfrm>
            <a:off x="619125" y="1754188"/>
            <a:ext cx="1208088" cy="611187"/>
          </a:xfrm>
          <a:custGeom>
            <a:avLst/>
            <a:gdLst/>
            <a:ahLst/>
            <a:cxnLst>
              <a:cxn ang="0">
                <a:pos x="298" y="7"/>
              </a:cxn>
              <a:cxn ang="0">
                <a:pos x="4" y="0"/>
              </a:cxn>
              <a:cxn ang="0">
                <a:pos x="0" y="153"/>
              </a:cxn>
              <a:cxn ang="0">
                <a:pos x="165" y="155"/>
              </a:cxn>
              <a:cxn ang="0">
                <a:pos x="169" y="153"/>
              </a:cxn>
              <a:cxn ang="0">
                <a:pos x="231" y="105"/>
              </a:cxn>
              <a:cxn ang="0">
                <a:pos x="296" y="107"/>
              </a:cxn>
              <a:cxn ang="0">
                <a:pos x="298" y="7"/>
              </a:cxn>
            </a:cxnLst>
            <a:rect l="0" t="0" r="r" b="b"/>
            <a:pathLst>
              <a:path w="298" h="155">
                <a:moveTo>
                  <a:pt x="298" y="7"/>
                </a:moveTo>
                <a:lnTo>
                  <a:pt x="4" y="0"/>
                </a:lnTo>
                <a:lnTo>
                  <a:pt x="0" y="153"/>
                </a:lnTo>
                <a:lnTo>
                  <a:pt x="165" y="155"/>
                </a:lnTo>
                <a:lnTo>
                  <a:pt x="169" y="153"/>
                </a:lnTo>
                <a:lnTo>
                  <a:pt x="231" y="105"/>
                </a:lnTo>
                <a:lnTo>
                  <a:pt x="296" y="107"/>
                </a:lnTo>
                <a:lnTo>
                  <a:pt x="298" y="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75" name="Freeform 5">
            <a:extLst>
              <a:ext uri="{FF2B5EF4-FFF2-40B4-BE49-F238E27FC236}">
                <a16:creationId xmlns:a16="http://schemas.microsoft.com/office/drawing/2014/main" id="{D5E3594A-1F88-48BF-96A0-A9793090F3C0}"/>
              </a:ext>
            </a:extLst>
          </p:cNvPr>
          <p:cNvSpPr>
            <a:spLocks/>
          </p:cNvSpPr>
          <p:nvPr/>
        </p:nvSpPr>
        <p:spPr bwMode="auto">
          <a:xfrm>
            <a:off x="1819275" y="1535113"/>
            <a:ext cx="917575" cy="655637"/>
          </a:xfrm>
          <a:custGeom>
            <a:avLst/>
            <a:gdLst/>
            <a:ahLst/>
            <a:cxnLst>
              <a:cxn ang="0">
                <a:pos x="2" y="63"/>
              </a:cxn>
              <a:cxn ang="0">
                <a:pos x="0" y="163"/>
              </a:cxn>
              <a:cxn ang="0">
                <a:pos x="30" y="165"/>
              </a:cxn>
              <a:cxn ang="0">
                <a:pos x="211" y="167"/>
              </a:cxn>
              <a:cxn ang="0">
                <a:pos x="211" y="88"/>
              </a:cxn>
              <a:cxn ang="0">
                <a:pos x="215" y="83"/>
              </a:cxn>
              <a:cxn ang="0">
                <a:pos x="221" y="75"/>
              </a:cxn>
              <a:cxn ang="0">
                <a:pos x="224" y="67"/>
              </a:cxn>
              <a:cxn ang="0">
                <a:pos x="226" y="58"/>
              </a:cxn>
              <a:cxn ang="0">
                <a:pos x="226" y="46"/>
              </a:cxn>
              <a:cxn ang="0">
                <a:pos x="224" y="35"/>
              </a:cxn>
              <a:cxn ang="0">
                <a:pos x="224" y="4"/>
              </a:cxn>
              <a:cxn ang="0">
                <a:pos x="4" y="0"/>
              </a:cxn>
              <a:cxn ang="0">
                <a:pos x="2" y="63"/>
              </a:cxn>
            </a:cxnLst>
            <a:rect l="0" t="0" r="r" b="b"/>
            <a:pathLst>
              <a:path w="226" h="167">
                <a:moveTo>
                  <a:pt x="2" y="63"/>
                </a:moveTo>
                <a:lnTo>
                  <a:pt x="0" y="163"/>
                </a:lnTo>
                <a:lnTo>
                  <a:pt x="30" y="165"/>
                </a:lnTo>
                <a:lnTo>
                  <a:pt x="211" y="167"/>
                </a:lnTo>
                <a:lnTo>
                  <a:pt x="211" y="88"/>
                </a:lnTo>
                <a:lnTo>
                  <a:pt x="215" y="83"/>
                </a:lnTo>
                <a:lnTo>
                  <a:pt x="221" y="75"/>
                </a:lnTo>
                <a:lnTo>
                  <a:pt x="224" y="67"/>
                </a:lnTo>
                <a:lnTo>
                  <a:pt x="226" y="58"/>
                </a:lnTo>
                <a:lnTo>
                  <a:pt x="226" y="46"/>
                </a:lnTo>
                <a:lnTo>
                  <a:pt x="224" y="35"/>
                </a:lnTo>
                <a:lnTo>
                  <a:pt x="224" y="4"/>
                </a:lnTo>
                <a:lnTo>
                  <a:pt x="4" y="0"/>
                </a:lnTo>
                <a:lnTo>
                  <a:pt x="2" y="63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76" name="Freeform 6">
            <a:extLst>
              <a:ext uri="{FF2B5EF4-FFF2-40B4-BE49-F238E27FC236}">
                <a16:creationId xmlns:a16="http://schemas.microsoft.com/office/drawing/2014/main" id="{73E62753-8EE6-4038-AB8F-79C1B1434872}"/>
              </a:ext>
            </a:extLst>
          </p:cNvPr>
          <p:cNvSpPr>
            <a:spLocks/>
          </p:cNvSpPr>
          <p:nvPr/>
        </p:nvSpPr>
        <p:spPr bwMode="auto">
          <a:xfrm>
            <a:off x="2676525" y="1550988"/>
            <a:ext cx="982663" cy="687387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13" y="31"/>
              </a:cxn>
              <a:cxn ang="0">
                <a:pos x="15" y="42"/>
              </a:cxn>
              <a:cxn ang="0">
                <a:pos x="15" y="54"/>
              </a:cxn>
              <a:cxn ang="0">
                <a:pos x="13" y="63"/>
              </a:cxn>
              <a:cxn ang="0">
                <a:pos x="10" y="71"/>
              </a:cxn>
              <a:cxn ang="0">
                <a:pos x="4" y="79"/>
              </a:cxn>
              <a:cxn ang="0">
                <a:pos x="0" y="84"/>
              </a:cxn>
              <a:cxn ang="0">
                <a:pos x="0" y="163"/>
              </a:cxn>
              <a:cxn ang="0">
                <a:pos x="23" y="161"/>
              </a:cxn>
              <a:cxn ang="0">
                <a:pos x="152" y="161"/>
              </a:cxn>
              <a:cxn ang="0">
                <a:pos x="152" y="175"/>
              </a:cxn>
              <a:cxn ang="0">
                <a:pos x="173" y="175"/>
              </a:cxn>
              <a:cxn ang="0">
                <a:pos x="173" y="169"/>
              </a:cxn>
              <a:cxn ang="0">
                <a:pos x="242" y="169"/>
              </a:cxn>
              <a:cxn ang="0">
                <a:pos x="242" y="4"/>
              </a:cxn>
              <a:cxn ang="0">
                <a:pos x="129" y="4"/>
              </a:cxn>
              <a:cxn ang="0">
                <a:pos x="105" y="0"/>
              </a:cxn>
              <a:cxn ang="0">
                <a:pos x="13" y="0"/>
              </a:cxn>
            </a:cxnLst>
            <a:rect l="0" t="0" r="r" b="b"/>
            <a:pathLst>
              <a:path w="242" h="175">
                <a:moveTo>
                  <a:pt x="13" y="0"/>
                </a:moveTo>
                <a:lnTo>
                  <a:pt x="13" y="31"/>
                </a:lnTo>
                <a:lnTo>
                  <a:pt x="15" y="42"/>
                </a:lnTo>
                <a:lnTo>
                  <a:pt x="15" y="54"/>
                </a:lnTo>
                <a:lnTo>
                  <a:pt x="13" y="63"/>
                </a:lnTo>
                <a:lnTo>
                  <a:pt x="10" y="71"/>
                </a:lnTo>
                <a:lnTo>
                  <a:pt x="4" y="79"/>
                </a:lnTo>
                <a:lnTo>
                  <a:pt x="0" y="84"/>
                </a:lnTo>
                <a:lnTo>
                  <a:pt x="0" y="163"/>
                </a:lnTo>
                <a:lnTo>
                  <a:pt x="23" y="161"/>
                </a:lnTo>
                <a:lnTo>
                  <a:pt x="152" y="161"/>
                </a:lnTo>
                <a:lnTo>
                  <a:pt x="152" y="175"/>
                </a:lnTo>
                <a:lnTo>
                  <a:pt x="173" y="175"/>
                </a:lnTo>
                <a:lnTo>
                  <a:pt x="173" y="169"/>
                </a:lnTo>
                <a:lnTo>
                  <a:pt x="242" y="169"/>
                </a:lnTo>
                <a:lnTo>
                  <a:pt x="242" y="4"/>
                </a:lnTo>
                <a:lnTo>
                  <a:pt x="129" y="4"/>
                </a:lnTo>
                <a:lnTo>
                  <a:pt x="105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77" name="Freeform 7">
            <a:extLst>
              <a:ext uri="{FF2B5EF4-FFF2-40B4-BE49-F238E27FC236}">
                <a16:creationId xmlns:a16="http://schemas.microsoft.com/office/drawing/2014/main" id="{4B2719BD-7897-462C-AE32-8E67BB624201}"/>
              </a:ext>
            </a:extLst>
          </p:cNvPr>
          <p:cNvSpPr>
            <a:spLocks/>
          </p:cNvSpPr>
          <p:nvPr/>
        </p:nvSpPr>
        <p:spPr bwMode="auto">
          <a:xfrm>
            <a:off x="3659188" y="1550988"/>
            <a:ext cx="795337" cy="895350"/>
          </a:xfrm>
          <a:custGeom>
            <a:avLst/>
            <a:gdLst/>
            <a:ahLst/>
            <a:cxnLst>
              <a:cxn ang="0">
                <a:pos x="0" y="169"/>
              </a:cxn>
              <a:cxn ang="0">
                <a:pos x="55" y="228"/>
              </a:cxn>
              <a:cxn ang="0">
                <a:pos x="196" y="228"/>
              </a:cxn>
              <a:cxn ang="0">
                <a:pos x="196" y="0"/>
              </a:cxn>
              <a:cxn ang="0">
                <a:pos x="144" y="0"/>
              </a:cxn>
              <a:cxn ang="0">
                <a:pos x="0" y="4"/>
              </a:cxn>
              <a:cxn ang="0">
                <a:pos x="0" y="169"/>
              </a:cxn>
            </a:cxnLst>
            <a:rect l="0" t="0" r="r" b="b"/>
            <a:pathLst>
              <a:path w="196" h="228">
                <a:moveTo>
                  <a:pt x="0" y="169"/>
                </a:moveTo>
                <a:lnTo>
                  <a:pt x="55" y="228"/>
                </a:lnTo>
                <a:lnTo>
                  <a:pt x="196" y="228"/>
                </a:lnTo>
                <a:lnTo>
                  <a:pt x="196" y="0"/>
                </a:lnTo>
                <a:lnTo>
                  <a:pt x="144" y="0"/>
                </a:lnTo>
                <a:lnTo>
                  <a:pt x="0" y="4"/>
                </a:lnTo>
                <a:lnTo>
                  <a:pt x="0" y="169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78" name="Freeform 8">
            <a:extLst>
              <a:ext uri="{FF2B5EF4-FFF2-40B4-BE49-F238E27FC236}">
                <a16:creationId xmlns:a16="http://schemas.microsoft.com/office/drawing/2014/main" id="{DA93E5B1-E45F-4892-9C2B-C6E92423C2C0}"/>
              </a:ext>
            </a:extLst>
          </p:cNvPr>
          <p:cNvSpPr>
            <a:spLocks/>
          </p:cNvSpPr>
          <p:nvPr/>
        </p:nvSpPr>
        <p:spPr bwMode="auto">
          <a:xfrm>
            <a:off x="4454525" y="1550988"/>
            <a:ext cx="1019175" cy="804862"/>
          </a:xfrm>
          <a:custGeom>
            <a:avLst/>
            <a:gdLst/>
            <a:ahLst/>
            <a:cxnLst>
              <a:cxn ang="0">
                <a:pos x="0" y="205"/>
              </a:cxn>
              <a:cxn ang="0">
                <a:pos x="184" y="205"/>
              </a:cxn>
              <a:cxn ang="0">
                <a:pos x="251" y="176"/>
              </a:cxn>
              <a:cxn ang="0">
                <a:pos x="241" y="175"/>
              </a:cxn>
              <a:cxn ang="0">
                <a:pos x="222" y="2"/>
              </a:cxn>
              <a:cxn ang="0">
                <a:pos x="0" y="0"/>
              </a:cxn>
              <a:cxn ang="0">
                <a:pos x="0" y="205"/>
              </a:cxn>
            </a:cxnLst>
            <a:rect l="0" t="0" r="r" b="b"/>
            <a:pathLst>
              <a:path w="251" h="205">
                <a:moveTo>
                  <a:pt x="0" y="205"/>
                </a:moveTo>
                <a:lnTo>
                  <a:pt x="184" y="205"/>
                </a:lnTo>
                <a:lnTo>
                  <a:pt x="251" y="176"/>
                </a:lnTo>
                <a:lnTo>
                  <a:pt x="241" y="175"/>
                </a:lnTo>
                <a:lnTo>
                  <a:pt x="222" y="2"/>
                </a:lnTo>
                <a:lnTo>
                  <a:pt x="0" y="0"/>
                </a:lnTo>
                <a:lnTo>
                  <a:pt x="0" y="20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79" name="Freeform 9">
            <a:extLst>
              <a:ext uri="{FF2B5EF4-FFF2-40B4-BE49-F238E27FC236}">
                <a16:creationId xmlns:a16="http://schemas.microsoft.com/office/drawing/2014/main" id="{F611C1A7-0159-4BA3-9E60-C8FE67AE54B8}"/>
              </a:ext>
            </a:extLst>
          </p:cNvPr>
          <p:cNvSpPr>
            <a:spLocks/>
          </p:cNvSpPr>
          <p:nvPr/>
        </p:nvSpPr>
        <p:spPr bwMode="auto">
          <a:xfrm>
            <a:off x="5356225" y="1541463"/>
            <a:ext cx="1042988" cy="77311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9" y="177"/>
              </a:cxn>
              <a:cxn ang="0">
                <a:pos x="29" y="178"/>
              </a:cxn>
              <a:cxn ang="0">
                <a:pos x="37" y="180"/>
              </a:cxn>
              <a:cxn ang="0">
                <a:pos x="211" y="196"/>
              </a:cxn>
              <a:cxn ang="0">
                <a:pos x="217" y="196"/>
              </a:cxn>
              <a:cxn ang="0">
                <a:pos x="229" y="150"/>
              </a:cxn>
              <a:cxn ang="0">
                <a:pos x="257" y="152"/>
              </a:cxn>
              <a:cxn ang="0">
                <a:pos x="240" y="0"/>
              </a:cxn>
              <a:cxn ang="0">
                <a:pos x="0" y="4"/>
              </a:cxn>
            </a:cxnLst>
            <a:rect l="0" t="0" r="r" b="b"/>
            <a:pathLst>
              <a:path w="257" h="196">
                <a:moveTo>
                  <a:pt x="0" y="4"/>
                </a:moveTo>
                <a:lnTo>
                  <a:pt x="19" y="177"/>
                </a:lnTo>
                <a:lnTo>
                  <a:pt x="29" y="178"/>
                </a:lnTo>
                <a:lnTo>
                  <a:pt x="37" y="180"/>
                </a:lnTo>
                <a:lnTo>
                  <a:pt x="211" y="196"/>
                </a:lnTo>
                <a:lnTo>
                  <a:pt x="217" y="196"/>
                </a:lnTo>
                <a:lnTo>
                  <a:pt x="229" y="150"/>
                </a:lnTo>
                <a:lnTo>
                  <a:pt x="257" y="152"/>
                </a:lnTo>
                <a:lnTo>
                  <a:pt x="240" y="0"/>
                </a:lnTo>
                <a:lnTo>
                  <a:pt x="0" y="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80" name="Freeform 10">
            <a:extLst>
              <a:ext uri="{FF2B5EF4-FFF2-40B4-BE49-F238E27FC236}">
                <a16:creationId xmlns:a16="http://schemas.microsoft.com/office/drawing/2014/main" id="{FE84A576-36C5-4742-92B3-F5C4B4152AA3}"/>
              </a:ext>
            </a:extLst>
          </p:cNvPr>
          <p:cNvSpPr>
            <a:spLocks/>
          </p:cNvSpPr>
          <p:nvPr/>
        </p:nvSpPr>
        <p:spPr bwMode="auto">
          <a:xfrm>
            <a:off x="6330950" y="1527175"/>
            <a:ext cx="927100" cy="61753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7" y="156"/>
              </a:cxn>
              <a:cxn ang="0">
                <a:pos x="19" y="157"/>
              </a:cxn>
              <a:cxn ang="0">
                <a:pos x="148" y="156"/>
              </a:cxn>
              <a:cxn ang="0">
                <a:pos x="229" y="154"/>
              </a:cxn>
              <a:cxn ang="0">
                <a:pos x="219" y="0"/>
              </a:cxn>
              <a:cxn ang="0">
                <a:pos x="0" y="4"/>
              </a:cxn>
            </a:cxnLst>
            <a:rect l="0" t="0" r="r" b="b"/>
            <a:pathLst>
              <a:path w="229" h="157">
                <a:moveTo>
                  <a:pt x="0" y="4"/>
                </a:moveTo>
                <a:lnTo>
                  <a:pt x="17" y="156"/>
                </a:lnTo>
                <a:lnTo>
                  <a:pt x="19" y="157"/>
                </a:lnTo>
                <a:lnTo>
                  <a:pt x="148" y="156"/>
                </a:lnTo>
                <a:lnTo>
                  <a:pt x="229" y="154"/>
                </a:lnTo>
                <a:lnTo>
                  <a:pt x="219" y="0"/>
                </a:lnTo>
                <a:lnTo>
                  <a:pt x="0" y="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81" name="Freeform 11">
            <a:extLst>
              <a:ext uri="{FF2B5EF4-FFF2-40B4-BE49-F238E27FC236}">
                <a16:creationId xmlns:a16="http://schemas.microsoft.com/office/drawing/2014/main" id="{4687D485-F63B-4E1B-B2DA-FBEDC7E92CB7}"/>
              </a:ext>
            </a:extLst>
          </p:cNvPr>
          <p:cNvSpPr>
            <a:spLocks/>
          </p:cNvSpPr>
          <p:nvPr/>
        </p:nvSpPr>
        <p:spPr bwMode="auto">
          <a:xfrm>
            <a:off x="7218363" y="1511300"/>
            <a:ext cx="592137" cy="13223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0" y="158"/>
              </a:cxn>
              <a:cxn ang="0">
                <a:pos x="25" y="336"/>
              </a:cxn>
              <a:cxn ang="0">
                <a:pos x="48" y="334"/>
              </a:cxn>
              <a:cxn ang="0">
                <a:pos x="61" y="300"/>
              </a:cxn>
              <a:cxn ang="0">
                <a:pos x="54" y="288"/>
              </a:cxn>
              <a:cxn ang="0">
                <a:pos x="54" y="275"/>
              </a:cxn>
              <a:cxn ang="0">
                <a:pos x="65" y="271"/>
              </a:cxn>
              <a:cxn ang="0">
                <a:pos x="77" y="271"/>
              </a:cxn>
              <a:cxn ang="0">
                <a:pos x="86" y="248"/>
              </a:cxn>
              <a:cxn ang="0">
                <a:pos x="105" y="236"/>
              </a:cxn>
              <a:cxn ang="0">
                <a:pos x="115" y="219"/>
              </a:cxn>
              <a:cxn ang="0">
                <a:pos x="144" y="167"/>
              </a:cxn>
              <a:cxn ang="0">
                <a:pos x="146" y="121"/>
              </a:cxn>
              <a:cxn ang="0">
                <a:pos x="140" y="102"/>
              </a:cxn>
              <a:cxn ang="0">
                <a:pos x="129" y="102"/>
              </a:cxn>
              <a:cxn ang="0">
                <a:pos x="123" y="92"/>
              </a:cxn>
              <a:cxn ang="0">
                <a:pos x="125" y="87"/>
              </a:cxn>
              <a:cxn ang="0">
                <a:pos x="130" y="83"/>
              </a:cxn>
              <a:cxn ang="0">
                <a:pos x="125" y="73"/>
              </a:cxn>
              <a:cxn ang="0">
                <a:pos x="117" y="67"/>
              </a:cxn>
              <a:cxn ang="0">
                <a:pos x="105" y="62"/>
              </a:cxn>
              <a:cxn ang="0">
                <a:pos x="102" y="56"/>
              </a:cxn>
              <a:cxn ang="0">
                <a:pos x="96" y="54"/>
              </a:cxn>
              <a:cxn ang="0">
                <a:pos x="94" y="58"/>
              </a:cxn>
              <a:cxn ang="0">
                <a:pos x="75" y="58"/>
              </a:cxn>
              <a:cxn ang="0">
                <a:pos x="67" y="35"/>
              </a:cxn>
              <a:cxn ang="0">
                <a:pos x="59" y="14"/>
              </a:cxn>
              <a:cxn ang="0">
                <a:pos x="54" y="16"/>
              </a:cxn>
              <a:cxn ang="0">
                <a:pos x="40" y="0"/>
              </a:cxn>
              <a:cxn ang="0">
                <a:pos x="38" y="4"/>
              </a:cxn>
              <a:cxn ang="0">
                <a:pos x="0" y="4"/>
              </a:cxn>
            </a:cxnLst>
            <a:rect l="0" t="0" r="r" b="b"/>
            <a:pathLst>
              <a:path w="146" h="336">
                <a:moveTo>
                  <a:pt x="0" y="4"/>
                </a:moveTo>
                <a:lnTo>
                  <a:pt x="10" y="158"/>
                </a:lnTo>
                <a:lnTo>
                  <a:pt x="25" y="336"/>
                </a:lnTo>
                <a:lnTo>
                  <a:pt x="48" y="334"/>
                </a:lnTo>
                <a:lnTo>
                  <a:pt x="61" y="300"/>
                </a:lnTo>
                <a:lnTo>
                  <a:pt x="54" y="288"/>
                </a:lnTo>
                <a:lnTo>
                  <a:pt x="54" y="275"/>
                </a:lnTo>
                <a:lnTo>
                  <a:pt x="65" y="271"/>
                </a:lnTo>
                <a:lnTo>
                  <a:pt x="77" y="271"/>
                </a:lnTo>
                <a:lnTo>
                  <a:pt x="86" y="248"/>
                </a:lnTo>
                <a:lnTo>
                  <a:pt x="105" y="236"/>
                </a:lnTo>
                <a:lnTo>
                  <a:pt x="115" y="219"/>
                </a:lnTo>
                <a:lnTo>
                  <a:pt x="144" y="167"/>
                </a:lnTo>
                <a:lnTo>
                  <a:pt x="146" y="121"/>
                </a:lnTo>
                <a:lnTo>
                  <a:pt x="140" y="102"/>
                </a:lnTo>
                <a:lnTo>
                  <a:pt x="129" y="102"/>
                </a:lnTo>
                <a:lnTo>
                  <a:pt x="123" y="92"/>
                </a:lnTo>
                <a:lnTo>
                  <a:pt x="125" y="87"/>
                </a:lnTo>
                <a:lnTo>
                  <a:pt x="130" y="83"/>
                </a:lnTo>
                <a:lnTo>
                  <a:pt x="125" y="73"/>
                </a:lnTo>
                <a:lnTo>
                  <a:pt x="117" y="67"/>
                </a:lnTo>
                <a:lnTo>
                  <a:pt x="105" y="62"/>
                </a:lnTo>
                <a:lnTo>
                  <a:pt x="102" y="56"/>
                </a:lnTo>
                <a:lnTo>
                  <a:pt x="96" y="54"/>
                </a:lnTo>
                <a:lnTo>
                  <a:pt x="94" y="58"/>
                </a:lnTo>
                <a:lnTo>
                  <a:pt x="75" y="58"/>
                </a:lnTo>
                <a:lnTo>
                  <a:pt x="67" y="35"/>
                </a:lnTo>
                <a:lnTo>
                  <a:pt x="59" y="14"/>
                </a:lnTo>
                <a:lnTo>
                  <a:pt x="54" y="16"/>
                </a:lnTo>
                <a:lnTo>
                  <a:pt x="40" y="0"/>
                </a:lnTo>
                <a:lnTo>
                  <a:pt x="38" y="4"/>
                </a:lnTo>
                <a:lnTo>
                  <a:pt x="0" y="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82" name="Freeform 12">
            <a:extLst>
              <a:ext uri="{FF2B5EF4-FFF2-40B4-BE49-F238E27FC236}">
                <a16:creationId xmlns:a16="http://schemas.microsoft.com/office/drawing/2014/main" id="{CE1C078C-17BA-4195-A1AA-19953D40EA06}"/>
              </a:ext>
            </a:extLst>
          </p:cNvPr>
          <p:cNvSpPr>
            <a:spLocks/>
          </p:cNvSpPr>
          <p:nvPr/>
        </p:nvSpPr>
        <p:spPr bwMode="auto">
          <a:xfrm>
            <a:off x="603250" y="2355850"/>
            <a:ext cx="701675" cy="722313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58"/>
              </a:cxn>
              <a:cxn ang="0">
                <a:pos x="116" y="162"/>
              </a:cxn>
              <a:cxn ang="0">
                <a:pos x="139" y="183"/>
              </a:cxn>
              <a:cxn ang="0">
                <a:pos x="171" y="142"/>
              </a:cxn>
              <a:cxn ang="0">
                <a:pos x="173" y="0"/>
              </a:cxn>
              <a:cxn ang="0">
                <a:pos x="169" y="2"/>
              </a:cxn>
              <a:cxn ang="0">
                <a:pos x="4" y="0"/>
              </a:cxn>
            </a:cxnLst>
            <a:rect l="0" t="0" r="r" b="b"/>
            <a:pathLst>
              <a:path w="173" h="183">
                <a:moveTo>
                  <a:pt x="4" y="0"/>
                </a:moveTo>
                <a:lnTo>
                  <a:pt x="0" y="158"/>
                </a:lnTo>
                <a:lnTo>
                  <a:pt x="116" y="162"/>
                </a:lnTo>
                <a:lnTo>
                  <a:pt x="139" y="183"/>
                </a:lnTo>
                <a:lnTo>
                  <a:pt x="171" y="142"/>
                </a:lnTo>
                <a:lnTo>
                  <a:pt x="173" y="0"/>
                </a:lnTo>
                <a:lnTo>
                  <a:pt x="169" y="2"/>
                </a:lnTo>
                <a:lnTo>
                  <a:pt x="4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 dirty="0"/>
          </a:p>
        </p:txBody>
      </p:sp>
      <p:sp>
        <p:nvSpPr>
          <p:cNvPr id="183" name="Freeform 13">
            <a:extLst>
              <a:ext uri="{FF2B5EF4-FFF2-40B4-BE49-F238E27FC236}">
                <a16:creationId xmlns:a16="http://schemas.microsoft.com/office/drawing/2014/main" id="{8EAB7521-7398-41BE-AA56-128C3F1F1192}"/>
              </a:ext>
            </a:extLst>
          </p:cNvPr>
          <p:cNvSpPr>
            <a:spLocks/>
          </p:cNvSpPr>
          <p:nvPr/>
        </p:nvSpPr>
        <p:spPr bwMode="auto">
          <a:xfrm>
            <a:off x="1296988" y="2166938"/>
            <a:ext cx="685800" cy="749300"/>
          </a:xfrm>
          <a:custGeom>
            <a:avLst/>
            <a:gdLst/>
            <a:ahLst/>
            <a:cxnLst>
              <a:cxn ang="0">
                <a:pos x="2" y="48"/>
              </a:cxn>
              <a:cxn ang="0">
                <a:pos x="0" y="190"/>
              </a:cxn>
              <a:cxn ang="0">
                <a:pos x="100" y="190"/>
              </a:cxn>
              <a:cxn ang="0">
                <a:pos x="108" y="179"/>
              </a:cxn>
              <a:cxn ang="0">
                <a:pos x="112" y="167"/>
              </a:cxn>
              <a:cxn ang="0">
                <a:pos x="110" y="154"/>
              </a:cxn>
              <a:cxn ang="0">
                <a:pos x="121" y="154"/>
              </a:cxn>
              <a:cxn ang="0">
                <a:pos x="121" y="148"/>
              </a:cxn>
              <a:cxn ang="0">
                <a:pos x="129" y="148"/>
              </a:cxn>
              <a:cxn ang="0">
                <a:pos x="131" y="137"/>
              </a:cxn>
              <a:cxn ang="0">
                <a:pos x="131" y="127"/>
              </a:cxn>
              <a:cxn ang="0">
                <a:pos x="148" y="127"/>
              </a:cxn>
              <a:cxn ang="0">
                <a:pos x="148" y="121"/>
              </a:cxn>
              <a:cxn ang="0">
                <a:pos x="161" y="125"/>
              </a:cxn>
              <a:cxn ang="0">
                <a:pos x="169" y="123"/>
              </a:cxn>
              <a:cxn ang="0">
                <a:pos x="169" y="77"/>
              </a:cxn>
              <a:cxn ang="0">
                <a:pos x="159" y="77"/>
              </a:cxn>
              <a:cxn ang="0">
                <a:pos x="159" y="4"/>
              </a:cxn>
              <a:cxn ang="0">
                <a:pos x="129" y="2"/>
              </a:cxn>
              <a:cxn ang="0">
                <a:pos x="64" y="0"/>
              </a:cxn>
              <a:cxn ang="0">
                <a:pos x="2" y="48"/>
              </a:cxn>
            </a:cxnLst>
            <a:rect l="0" t="0" r="r" b="b"/>
            <a:pathLst>
              <a:path w="169" h="190">
                <a:moveTo>
                  <a:pt x="2" y="48"/>
                </a:moveTo>
                <a:lnTo>
                  <a:pt x="0" y="190"/>
                </a:lnTo>
                <a:lnTo>
                  <a:pt x="100" y="190"/>
                </a:lnTo>
                <a:lnTo>
                  <a:pt x="108" y="179"/>
                </a:lnTo>
                <a:lnTo>
                  <a:pt x="112" y="167"/>
                </a:lnTo>
                <a:lnTo>
                  <a:pt x="110" y="154"/>
                </a:lnTo>
                <a:lnTo>
                  <a:pt x="121" y="154"/>
                </a:lnTo>
                <a:lnTo>
                  <a:pt x="121" y="148"/>
                </a:lnTo>
                <a:lnTo>
                  <a:pt x="129" y="148"/>
                </a:lnTo>
                <a:lnTo>
                  <a:pt x="131" y="137"/>
                </a:lnTo>
                <a:lnTo>
                  <a:pt x="131" y="127"/>
                </a:lnTo>
                <a:lnTo>
                  <a:pt x="148" y="127"/>
                </a:lnTo>
                <a:lnTo>
                  <a:pt x="148" y="121"/>
                </a:lnTo>
                <a:lnTo>
                  <a:pt x="161" y="125"/>
                </a:lnTo>
                <a:lnTo>
                  <a:pt x="169" y="123"/>
                </a:lnTo>
                <a:lnTo>
                  <a:pt x="169" y="77"/>
                </a:lnTo>
                <a:lnTo>
                  <a:pt x="159" y="77"/>
                </a:lnTo>
                <a:lnTo>
                  <a:pt x="159" y="4"/>
                </a:lnTo>
                <a:lnTo>
                  <a:pt x="129" y="2"/>
                </a:lnTo>
                <a:lnTo>
                  <a:pt x="64" y="0"/>
                </a:lnTo>
                <a:lnTo>
                  <a:pt x="2" y="4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84" name="Freeform 14">
            <a:extLst>
              <a:ext uri="{FF2B5EF4-FFF2-40B4-BE49-F238E27FC236}">
                <a16:creationId xmlns:a16="http://schemas.microsoft.com/office/drawing/2014/main" id="{C3C80695-E8D8-402D-8441-5E87E18AF0FC}"/>
              </a:ext>
            </a:extLst>
          </p:cNvPr>
          <p:cNvSpPr>
            <a:spLocks/>
          </p:cNvSpPr>
          <p:nvPr/>
        </p:nvSpPr>
        <p:spPr bwMode="auto">
          <a:xfrm>
            <a:off x="1941513" y="2182813"/>
            <a:ext cx="735012" cy="509587"/>
          </a:xfrm>
          <a:custGeom>
            <a:avLst/>
            <a:gdLst/>
            <a:ahLst/>
            <a:cxnLst>
              <a:cxn ang="0">
                <a:pos x="181" y="2"/>
              </a:cxn>
              <a:cxn ang="0">
                <a:pos x="0" y="0"/>
              </a:cxn>
              <a:cxn ang="0">
                <a:pos x="0" y="73"/>
              </a:cxn>
              <a:cxn ang="0">
                <a:pos x="10" y="73"/>
              </a:cxn>
              <a:cxn ang="0">
                <a:pos x="10" y="96"/>
              </a:cxn>
              <a:cxn ang="0">
                <a:pos x="35" y="96"/>
              </a:cxn>
              <a:cxn ang="0">
                <a:pos x="35" y="77"/>
              </a:cxn>
              <a:cxn ang="0">
                <a:pos x="96" y="79"/>
              </a:cxn>
              <a:cxn ang="0">
                <a:pos x="96" y="129"/>
              </a:cxn>
              <a:cxn ang="0">
                <a:pos x="106" y="125"/>
              </a:cxn>
              <a:cxn ang="0">
                <a:pos x="116" y="121"/>
              </a:cxn>
              <a:cxn ang="0">
                <a:pos x="127" y="123"/>
              </a:cxn>
              <a:cxn ang="0">
                <a:pos x="139" y="119"/>
              </a:cxn>
              <a:cxn ang="0">
                <a:pos x="139" y="85"/>
              </a:cxn>
              <a:cxn ang="0">
                <a:pos x="146" y="85"/>
              </a:cxn>
              <a:cxn ang="0">
                <a:pos x="150" y="75"/>
              </a:cxn>
              <a:cxn ang="0">
                <a:pos x="175" y="75"/>
              </a:cxn>
              <a:cxn ang="0">
                <a:pos x="177" y="83"/>
              </a:cxn>
              <a:cxn ang="0">
                <a:pos x="181" y="83"/>
              </a:cxn>
              <a:cxn ang="0">
                <a:pos x="181" y="2"/>
              </a:cxn>
            </a:cxnLst>
            <a:rect l="0" t="0" r="r" b="b"/>
            <a:pathLst>
              <a:path w="181" h="129">
                <a:moveTo>
                  <a:pt x="181" y="2"/>
                </a:moveTo>
                <a:lnTo>
                  <a:pt x="0" y="0"/>
                </a:lnTo>
                <a:lnTo>
                  <a:pt x="0" y="73"/>
                </a:lnTo>
                <a:lnTo>
                  <a:pt x="10" y="73"/>
                </a:lnTo>
                <a:lnTo>
                  <a:pt x="10" y="96"/>
                </a:lnTo>
                <a:lnTo>
                  <a:pt x="35" y="96"/>
                </a:lnTo>
                <a:lnTo>
                  <a:pt x="35" y="77"/>
                </a:lnTo>
                <a:lnTo>
                  <a:pt x="96" y="79"/>
                </a:lnTo>
                <a:lnTo>
                  <a:pt x="96" y="129"/>
                </a:lnTo>
                <a:lnTo>
                  <a:pt x="106" y="125"/>
                </a:lnTo>
                <a:lnTo>
                  <a:pt x="116" y="121"/>
                </a:lnTo>
                <a:lnTo>
                  <a:pt x="127" y="123"/>
                </a:lnTo>
                <a:lnTo>
                  <a:pt x="139" y="119"/>
                </a:lnTo>
                <a:lnTo>
                  <a:pt x="139" y="85"/>
                </a:lnTo>
                <a:lnTo>
                  <a:pt x="146" y="85"/>
                </a:lnTo>
                <a:lnTo>
                  <a:pt x="150" y="75"/>
                </a:lnTo>
                <a:lnTo>
                  <a:pt x="175" y="75"/>
                </a:lnTo>
                <a:lnTo>
                  <a:pt x="177" y="83"/>
                </a:lnTo>
                <a:lnTo>
                  <a:pt x="181" y="83"/>
                </a:lnTo>
                <a:lnTo>
                  <a:pt x="181" y="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85" name="Freeform 15">
            <a:extLst>
              <a:ext uri="{FF2B5EF4-FFF2-40B4-BE49-F238E27FC236}">
                <a16:creationId xmlns:a16="http://schemas.microsoft.com/office/drawing/2014/main" id="{FBA52CB2-A9D0-48F8-80A1-4F4F0D4BC086}"/>
              </a:ext>
            </a:extLst>
          </p:cNvPr>
          <p:cNvSpPr>
            <a:spLocks/>
          </p:cNvSpPr>
          <p:nvPr/>
        </p:nvSpPr>
        <p:spPr bwMode="auto">
          <a:xfrm>
            <a:off x="2506663" y="2182813"/>
            <a:ext cx="1119187" cy="725487"/>
          </a:xfrm>
          <a:custGeom>
            <a:avLst/>
            <a:gdLst/>
            <a:ahLst/>
            <a:cxnLst>
              <a:cxn ang="0">
                <a:pos x="42" y="2"/>
              </a:cxn>
              <a:cxn ang="0">
                <a:pos x="42" y="83"/>
              </a:cxn>
              <a:cxn ang="0">
                <a:pos x="38" y="83"/>
              </a:cxn>
              <a:cxn ang="0">
                <a:pos x="36" y="75"/>
              </a:cxn>
              <a:cxn ang="0">
                <a:pos x="11" y="75"/>
              </a:cxn>
              <a:cxn ang="0">
                <a:pos x="7" y="85"/>
              </a:cxn>
              <a:cxn ang="0">
                <a:pos x="0" y="85"/>
              </a:cxn>
              <a:cxn ang="0">
                <a:pos x="0" y="119"/>
              </a:cxn>
              <a:cxn ang="0">
                <a:pos x="9" y="117"/>
              </a:cxn>
              <a:cxn ang="0">
                <a:pos x="28" y="117"/>
              </a:cxn>
              <a:cxn ang="0">
                <a:pos x="48" y="110"/>
              </a:cxn>
              <a:cxn ang="0">
                <a:pos x="113" y="159"/>
              </a:cxn>
              <a:cxn ang="0">
                <a:pos x="109" y="173"/>
              </a:cxn>
              <a:cxn ang="0">
                <a:pos x="124" y="173"/>
              </a:cxn>
              <a:cxn ang="0">
                <a:pos x="124" y="184"/>
              </a:cxn>
              <a:cxn ang="0">
                <a:pos x="136" y="181"/>
              </a:cxn>
              <a:cxn ang="0">
                <a:pos x="146" y="173"/>
              </a:cxn>
              <a:cxn ang="0">
                <a:pos x="144" y="163"/>
              </a:cxn>
              <a:cxn ang="0">
                <a:pos x="276" y="175"/>
              </a:cxn>
              <a:cxn ang="0">
                <a:pos x="276" y="131"/>
              </a:cxn>
              <a:cxn ang="0">
                <a:pos x="270" y="129"/>
              </a:cxn>
              <a:cxn ang="0">
                <a:pos x="268" y="96"/>
              </a:cxn>
              <a:cxn ang="0">
                <a:pos x="215" y="94"/>
              </a:cxn>
              <a:cxn ang="0">
                <a:pos x="215" y="14"/>
              </a:cxn>
              <a:cxn ang="0">
                <a:pos x="194" y="14"/>
              </a:cxn>
              <a:cxn ang="0">
                <a:pos x="194" y="0"/>
              </a:cxn>
              <a:cxn ang="0">
                <a:pos x="65" y="0"/>
              </a:cxn>
              <a:cxn ang="0">
                <a:pos x="42" y="2"/>
              </a:cxn>
            </a:cxnLst>
            <a:rect l="0" t="0" r="r" b="b"/>
            <a:pathLst>
              <a:path w="276" h="184">
                <a:moveTo>
                  <a:pt x="42" y="2"/>
                </a:moveTo>
                <a:lnTo>
                  <a:pt x="42" y="83"/>
                </a:lnTo>
                <a:lnTo>
                  <a:pt x="38" y="83"/>
                </a:lnTo>
                <a:lnTo>
                  <a:pt x="36" y="75"/>
                </a:lnTo>
                <a:lnTo>
                  <a:pt x="11" y="75"/>
                </a:lnTo>
                <a:lnTo>
                  <a:pt x="7" y="85"/>
                </a:lnTo>
                <a:lnTo>
                  <a:pt x="0" y="85"/>
                </a:lnTo>
                <a:lnTo>
                  <a:pt x="0" y="119"/>
                </a:lnTo>
                <a:lnTo>
                  <a:pt x="9" y="117"/>
                </a:lnTo>
                <a:lnTo>
                  <a:pt x="28" y="117"/>
                </a:lnTo>
                <a:lnTo>
                  <a:pt x="48" y="110"/>
                </a:lnTo>
                <a:lnTo>
                  <a:pt x="113" y="159"/>
                </a:lnTo>
                <a:lnTo>
                  <a:pt x="109" y="173"/>
                </a:lnTo>
                <a:lnTo>
                  <a:pt x="124" y="173"/>
                </a:lnTo>
                <a:lnTo>
                  <a:pt x="124" y="184"/>
                </a:lnTo>
                <a:lnTo>
                  <a:pt x="136" y="181"/>
                </a:lnTo>
                <a:lnTo>
                  <a:pt x="146" y="173"/>
                </a:lnTo>
                <a:lnTo>
                  <a:pt x="144" y="163"/>
                </a:lnTo>
                <a:lnTo>
                  <a:pt x="276" y="175"/>
                </a:lnTo>
                <a:lnTo>
                  <a:pt x="276" y="131"/>
                </a:lnTo>
                <a:lnTo>
                  <a:pt x="270" y="129"/>
                </a:lnTo>
                <a:lnTo>
                  <a:pt x="268" y="96"/>
                </a:lnTo>
                <a:lnTo>
                  <a:pt x="215" y="94"/>
                </a:lnTo>
                <a:lnTo>
                  <a:pt x="215" y="14"/>
                </a:lnTo>
                <a:lnTo>
                  <a:pt x="194" y="14"/>
                </a:lnTo>
                <a:lnTo>
                  <a:pt x="194" y="0"/>
                </a:lnTo>
                <a:lnTo>
                  <a:pt x="65" y="0"/>
                </a:lnTo>
                <a:lnTo>
                  <a:pt x="42" y="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86" name="Freeform 16">
            <a:extLst>
              <a:ext uri="{FF2B5EF4-FFF2-40B4-BE49-F238E27FC236}">
                <a16:creationId xmlns:a16="http://schemas.microsoft.com/office/drawing/2014/main" id="{84BBBB50-18DF-47BB-9F20-37818EF57A82}"/>
              </a:ext>
            </a:extLst>
          </p:cNvPr>
          <p:cNvSpPr>
            <a:spLocks/>
          </p:cNvSpPr>
          <p:nvPr/>
        </p:nvSpPr>
        <p:spPr bwMode="auto">
          <a:xfrm>
            <a:off x="3378200" y="2214563"/>
            <a:ext cx="584200" cy="67468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86"/>
              </a:cxn>
              <a:cxn ang="0">
                <a:pos x="53" y="88"/>
              </a:cxn>
              <a:cxn ang="0">
                <a:pos x="55" y="121"/>
              </a:cxn>
              <a:cxn ang="0">
                <a:pos x="61" y="123"/>
              </a:cxn>
              <a:cxn ang="0">
                <a:pos x="61" y="167"/>
              </a:cxn>
              <a:cxn ang="0">
                <a:pos x="107" y="171"/>
              </a:cxn>
              <a:cxn ang="0">
                <a:pos x="144" y="98"/>
              </a:cxn>
              <a:cxn ang="0">
                <a:pos x="144" y="59"/>
              </a:cxn>
              <a:cxn ang="0">
                <a:pos x="124" y="59"/>
              </a:cxn>
              <a:cxn ang="0">
                <a:pos x="69" y="0"/>
              </a:cxn>
              <a:cxn ang="0">
                <a:pos x="0" y="0"/>
              </a:cxn>
              <a:cxn ang="0">
                <a:pos x="0" y="6"/>
              </a:cxn>
            </a:cxnLst>
            <a:rect l="0" t="0" r="r" b="b"/>
            <a:pathLst>
              <a:path w="144" h="171">
                <a:moveTo>
                  <a:pt x="0" y="6"/>
                </a:moveTo>
                <a:lnTo>
                  <a:pt x="0" y="86"/>
                </a:lnTo>
                <a:lnTo>
                  <a:pt x="53" y="88"/>
                </a:lnTo>
                <a:lnTo>
                  <a:pt x="55" y="121"/>
                </a:lnTo>
                <a:lnTo>
                  <a:pt x="61" y="123"/>
                </a:lnTo>
                <a:lnTo>
                  <a:pt x="61" y="167"/>
                </a:lnTo>
                <a:lnTo>
                  <a:pt x="107" y="171"/>
                </a:lnTo>
                <a:lnTo>
                  <a:pt x="144" y="98"/>
                </a:lnTo>
                <a:lnTo>
                  <a:pt x="144" y="59"/>
                </a:lnTo>
                <a:lnTo>
                  <a:pt x="124" y="59"/>
                </a:lnTo>
                <a:lnTo>
                  <a:pt x="69" y="0"/>
                </a:lnTo>
                <a:lnTo>
                  <a:pt x="0" y="0"/>
                </a:lnTo>
                <a:lnTo>
                  <a:pt x="0" y="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87" name="Freeform 17">
            <a:extLst>
              <a:ext uri="{FF2B5EF4-FFF2-40B4-BE49-F238E27FC236}">
                <a16:creationId xmlns:a16="http://schemas.microsoft.com/office/drawing/2014/main" id="{3FDC2462-B199-4F90-A3C8-9273A0444650}"/>
              </a:ext>
            </a:extLst>
          </p:cNvPr>
          <p:cNvSpPr>
            <a:spLocks/>
          </p:cNvSpPr>
          <p:nvPr/>
        </p:nvSpPr>
        <p:spPr bwMode="auto">
          <a:xfrm>
            <a:off x="3814763" y="2446338"/>
            <a:ext cx="1277937" cy="900112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37" y="39"/>
              </a:cxn>
              <a:cxn ang="0">
                <a:pos x="0" y="112"/>
              </a:cxn>
              <a:cxn ang="0">
                <a:pos x="12" y="146"/>
              </a:cxn>
              <a:cxn ang="0">
                <a:pos x="44" y="129"/>
              </a:cxn>
              <a:cxn ang="0">
                <a:pos x="35" y="119"/>
              </a:cxn>
              <a:cxn ang="0">
                <a:pos x="48" y="110"/>
              </a:cxn>
              <a:cxn ang="0">
                <a:pos x="65" y="89"/>
              </a:cxn>
              <a:cxn ang="0">
                <a:pos x="63" y="129"/>
              </a:cxn>
              <a:cxn ang="0">
                <a:pos x="98" y="129"/>
              </a:cxn>
              <a:cxn ang="0">
                <a:pos x="100" y="154"/>
              </a:cxn>
              <a:cxn ang="0">
                <a:pos x="106" y="142"/>
              </a:cxn>
              <a:cxn ang="0">
                <a:pos x="115" y="158"/>
              </a:cxn>
              <a:cxn ang="0">
                <a:pos x="135" y="158"/>
              </a:cxn>
              <a:cxn ang="0">
                <a:pos x="142" y="160"/>
              </a:cxn>
              <a:cxn ang="0">
                <a:pos x="150" y="163"/>
              </a:cxn>
              <a:cxn ang="0">
                <a:pos x="158" y="169"/>
              </a:cxn>
              <a:cxn ang="0">
                <a:pos x="194" y="229"/>
              </a:cxn>
              <a:cxn ang="0">
                <a:pos x="307" y="188"/>
              </a:cxn>
              <a:cxn ang="0">
                <a:pos x="315" y="188"/>
              </a:cxn>
              <a:cxn ang="0">
                <a:pos x="307" y="179"/>
              </a:cxn>
              <a:cxn ang="0">
                <a:pos x="261" y="123"/>
              </a:cxn>
              <a:cxn ang="0">
                <a:pos x="259" y="117"/>
              </a:cxn>
              <a:cxn ang="0">
                <a:pos x="250" y="114"/>
              </a:cxn>
              <a:cxn ang="0">
                <a:pos x="244" y="110"/>
              </a:cxn>
              <a:cxn ang="0">
                <a:pos x="240" y="104"/>
              </a:cxn>
              <a:cxn ang="0">
                <a:pos x="227" y="104"/>
              </a:cxn>
              <a:cxn ang="0">
                <a:pos x="202" y="77"/>
              </a:cxn>
              <a:cxn ang="0">
                <a:pos x="200" y="62"/>
              </a:cxn>
              <a:cxn ang="0">
                <a:pos x="184" y="56"/>
              </a:cxn>
              <a:cxn ang="0">
                <a:pos x="182" y="43"/>
              </a:cxn>
              <a:cxn ang="0">
                <a:pos x="179" y="29"/>
              </a:cxn>
              <a:cxn ang="0">
                <a:pos x="169" y="29"/>
              </a:cxn>
              <a:cxn ang="0">
                <a:pos x="169" y="14"/>
              </a:cxn>
              <a:cxn ang="0">
                <a:pos x="158" y="14"/>
              </a:cxn>
              <a:cxn ang="0">
                <a:pos x="158" y="0"/>
              </a:cxn>
              <a:cxn ang="0">
                <a:pos x="37" y="0"/>
              </a:cxn>
            </a:cxnLst>
            <a:rect l="0" t="0" r="r" b="b"/>
            <a:pathLst>
              <a:path w="315" h="229">
                <a:moveTo>
                  <a:pt x="37" y="0"/>
                </a:moveTo>
                <a:lnTo>
                  <a:pt x="37" y="39"/>
                </a:lnTo>
                <a:lnTo>
                  <a:pt x="0" y="112"/>
                </a:lnTo>
                <a:lnTo>
                  <a:pt x="12" y="146"/>
                </a:lnTo>
                <a:lnTo>
                  <a:pt x="44" y="129"/>
                </a:lnTo>
                <a:lnTo>
                  <a:pt x="35" y="119"/>
                </a:lnTo>
                <a:lnTo>
                  <a:pt x="48" y="110"/>
                </a:lnTo>
                <a:lnTo>
                  <a:pt x="65" y="89"/>
                </a:lnTo>
                <a:lnTo>
                  <a:pt x="63" y="129"/>
                </a:lnTo>
                <a:lnTo>
                  <a:pt x="98" y="129"/>
                </a:lnTo>
                <a:lnTo>
                  <a:pt x="100" y="154"/>
                </a:lnTo>
                <a:lnTo>
                  <a:pt x="106" y="142"/>
                </a:lnTo>
                <a:lnTo>
                  <a:pt x="115" y="158"/>
                </a:lnTo>
                <a:lnTo>
                  <a:pt x="135" y="158"/>
                </a:lnTo>
                <a:lnTo>
                  <a:pt x="142" y="160"/>
                </a:lnTo>
                <a:lnTo>
                  <a:pt x="150" y="163"/>
                </a:lnTo>
                <a:lnTo>
                  <a:pt x="158" y="169"/>
                </a:lnTo>
                <a:lnTo>
                  <a:pt x="194" y="229"/>
                </a:lnTo>
                <a:lnTo>
                  <a:pt x="307" y="188"/>
                </a:lnTo>
                <a:lnTo>
                  <a:pt x="315" y="188"/>
                </a:lnTo>
                <a:lnTo>
                  <a:pt x="307" y="179"/>
                </a:lnTo>
                <a:lnTo>
                  <a:pt x="261" y="123"/>
                </a:lnTo>
                <a:lnTo>
                  <a:pt x="259" y="117"/>
                </a:lnTo>
                <a:lnTo>
                  <a:pt x="250" y="114"/>
                </a:lnTo>
                <a:lnTo>
                  <a:pt x="244" y="110"/>
                </a:lnTo>
                <a:lnTo>
                  <a:pt x="240" y="104"/>
                </a:lnTo>
                <a:lnTo>
                  <a:pt x="227" y="104"/>
                </a:lnTo>
                <a:lnTo>
                  <a:pt x="202" y="77"/>
                </a:lnTo>
                <a:lnTo>
                  <a:pt x="200" y="62"/>
                </a:lnTo>
                <a:lnTo>
                  <a:pt x="184" y="56"/>
                </a:lnTo>
                <a:lnTo>
                  <a:pt x="182" y="43"/>
                </a:lnTo>
                <a:lnTo>
                  <a:pt x="179" y="29"/>
                </a:lnTo>
                <a:lnTo>
                  <a:pt x="169" y="29"/>
                </a:lnTo>
                <a:lnTo>
                  <a:pt x="169" y="14"/>
                </a:lnTo>
                <a:lnTo>
                  <a:pt x="158" y="14"/>
                </a:lnTo>
                <a:lnTo>
                  <a:pt x="158" y="0"/>
                </a:lnTo>
                <a:lnTo>
                  <a:pt x="37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88" name="Freeform 18">
            <a:extLst>
              <a:ext uri="{FF2B5EF4-FFF2-40B4-BE49-F238E27FC236}">
                <a16:creationId xmlns:a16="http://schemas.microsoft.com/office/drawing/2014/main" id="{7F8C81EA-296E-4485-AD00-2B11E40BA7A4}"/>
              </a:ext>
            </a:extLst>
          </p:cNvPr>
          <p:cNvSpPr>
            <a:spLocks/>
          </p:cNvSpPr>
          <p:nvPr/>
        </p:nvSpPr>
        <p:spPr bwMode="auto">
          <a:xfrm>
            <a:off x="4454525" y="2243138"/>
            <a:ext cx="1552575" cy="909637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0" y="66"/>
              </a:cxn>
              <a:cxn ang="0">
                <a:pos x="11" y="66"/>
              </a:cxn>
              <a:cxn ang="0">
                <a:pos x="11" y="81"/>
              </a:cxn>
              <a:cxn ang="0">
                <a:pos x="21" y="81"/>
              </a:cxn>
              <a:cxn ang="0">
                <a:pos x="24" y="95"/>
              </a:cxn>
              <a:cxn ang="0">
                <a:pos x="26" y="108"/>
              </a:cxn>
              <a:cxn ang="0">
                <a:pos x="42" y="114"/>
              </a:cxn>
              <a:cxn ang="0">
                <a:pos x="44" y="129"/>
              </a:cxn>
              <a:cxn ang="0">
                <a:pos x="69" y="156"/>
              </a:cxn>
              <a:cxn ang="0">
                <a:pos x="82" y="156"/>
              </a:cxn>
              <a:cxn ang="0">
                <a:pos x="86" y="162"/>
              </a:cxn>
              <a:cxn ang="0">
                <a:pos x="92" y="166"/>
              </a:cxn>
              <a:cxn ang="0">
                <a:pos x="101" y="169"/>
              </a:cxn>
              <a:cxn ang="0">
                <a:pos x="103" y="175"/>
              </a:cxn>
              <a:cxn ang="0">
                <a:pos x="149" y="231"/>
              </a:cxn>
              <a:cxn ang="0">
                <a:pos x="168" y="229"/>
              </a:cxn>
              <a:cxn ang="0">
                <a:pos x="168" y="225"/>
              </a:cxn>
              <a:cxn ang="0">
                <a:pos x="174" y="223"/>
              </a:cxn>
              <a:cxn ang="0">
                <a:pos x="207" y="223"/>
              </a:cxn>
              <a:cxn ang="0">
                <a:pos x="218" y="191"/>
              </a:cxn>
              <a:cxn ang="0">
                <a:pos x="234" y="194"/>
              </a:cxn>
              <a:cxn ang="0">
                <a:pos x="270" y="185"/>
              </a:cxn>
              <a:cxn ang="0">
                <a:pos x="280" y="183"/>
              </a:cxn>
              <a:cxn ang="0">
                <a:pos x="291" y="185"/>
              </a:cxn>
              <a:cxn ang="0">
                <a:pos x="310" y="192"/>
              </a:cxn>
              <a:cxn ang="0">
                <a:pos x="320" y="191"/>
              </a:cxn>
              <a:cxn ang="0">
                <a:pos x="337" y="189"/>
              </a:cxn>
              <a:cxn ang="0">
                <a:pos x="382" y="141"/>
              </a:cxn>
              <a:cxn ang="0">
                <a:pos x="322" y="119"/>
              </a:cxn>
              <a:cxn ang="0">
                <a:pos x="276" y="75"/>
              </a:cxn>
              <a:cxn ang="0">
                <a:pos x="259" y="2"/>
              </a:cxn>
              <a:cxn ang="0">
                <a:pos x="251" y="0"/>
              </a:cxn>
              <a:cxn ang="0">
                <a:pos x="184" y="29"/>
              </a:cxn>
              <a:cxn ang="0">
                <a:pos x="0" y="29"/>
              </a:cxn>
              <a:cxn ang="0">
                <a:pos x="0" y="52"/>
              </a:cxn>
            </a:cxnLst>
            <a:rect l="0" t="0" r="r" b="b"/>
            <a:pathLst>
              <a:path w="382" h="231">
                <a:moveTo>
                  <a:pt x="0" y="52"/>
                </a:moveTo>
                <a:lnTo>
                  <a:pt x="0" y="66"/>
                </a:lnTo>
                <a:lnTo>
                  <a:pt x="11" y="66"/>
                </a:lnTo>
                <a:lnTo>
                  <a:pt x="11" y="81"/>
                </a:lnTo>
                <a:lnTo>
                  <a:pt x="21" y="81"/>
                </a:lnTo>
                <a:lnTo>
                  <a:pt x="24" y="95"/>
                </a:lnTo>
                <a:lnTo>
                  <a:pt x="26" y="108"/>
                </a:lnTo>
                <a:lnTo>
                  <a:pt x="42" y="114"/>
                </a:lnTo>
                <a:lnTo>
                  <a:pt x="44" y="129"/>
                </a:lnTo>
                <a:lnTo>
                  <a:pt x="69" y="156"/>
                </a:lnTo>
                <a:lnTo>
                  <a:pt x="82" y="156"/>
                </a:lnTo>
                <a:lnTo>
                  <a:pt x="86" y="162"/>
                </a:lnTo>
                <a:lnTo>
                  <a:pt x="92" y="166"/>
                </a:lnTo>
                <a:lnTo>
                  <a:pt x="101" y="169"/>
                </a:lnTo>
                <a:lnTo>
                  <a:pt x="103" y="175"/>
                </a:lnTo>
                <a:lnTo>
                  <a:pt x="149" y="231"/>
                </a:lnTo>
                <a:lnTo>
                  <a:pt x="168" y="229"/>
                </a:lnTo>
                <a:lnTo>
                  <a:pt x="168" y="225"/>
                </a:lnTo>
                <a:lnTo>
                  <a:pt x="174" y="223"/>
                </a:lnTo>
                <a:lnTo>
                  <a:pt x="207" y="223"/>
                </a:lnTo>
                <a:lnTo>
                  <a:pt x="218" y="191"/>
                </a:lnTo>
                <a:lnTo>
                  <a:pt x="234" y="194"/>
                </a:lnTo>
                <a:lnTo>
                  <a:pt x="270" y="185"/>
                </a:lnTo>
                <a:lnTo>
                  <a:pt x="280" y="183"/>
                </a:lnTo>
                <a:lnTo>
                  <a:pt x="291" y="185"/>
                </a:lnTo>
                <a:lnTo>
                  <a:pt x="310" y="192"/>
                </a:lnTo>
                <a:lnTo>
                  <a:pt x="320" y="191"/>
                </a:lnTo>
                <a:lnTo>
                  <a:pt x="337" y="189"/>
                </a:lnTo>
                <a:lnTo>
                  <a:pt x="382" y="141"/>
                </a:lnTo>
                <a:lnTo>
                  <a:pt x="322" y="119"/>
                </a:lnTo>
                <a:lnTo>
                  <a:pt x="276" y="75"/>
                </a:lnTo>
                <a:lnTo>
                  <a:pt x="259" y="2"/>
                </a:lnTo>
                <a:lnTo>
                  <a:pt x="251" y="0"/>
                </a:lnTo>
                <a:lnTo>
                  <a:pt x="184" y="29"/>
                </a:lnTo>
                <a:lnTo>
                  <a:pt x="0" y="29"/>
                </a:lnTo>
                <a:lnTo>
                  <a:pt x="0" y="5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89" name="Freeform 19">
            <a:extLst>
              <a:ext uri="{FF2B5EF4-FFF2-40B4-BE49-F238E27FC236}">
                <a16:creationId xmlns:a16="http://schemas.microsoft.com/office/drawing/2014/main" id="{A44D8A62-834B-4834-B26B-4406A880BFE9}"/>
              </a:ext>
            </a:extLst>
          </p:cNvPr>
          <p:cNvSpPr>
            <a:spLocks/>
          </p:cNvSpPr>
          <p:nvPr/>
        </p:nvSpPr>
        <p:spPr bwMode="auto">
          <a:xfrm>
            <a:off x="5505450" y="2251075"/>
            <a:ext cx="723900" cy="546100"/>
          </a:xfrm>
          <a:custGeom>
            <a:avLst/>
            <a:gdLst/>
            <a:ahLst/>
            <a:cxnLst>
              <a:cxn ang="0">
                <a:pos x="174" y="16"/>
              </a:cxn>
              <a:cxn ang="0">
                <a:pos x="0" y="0"/>
              </a:cxn>
              <a:cxn ang="0">
                <a:pos x="17" y="73"/>
              </a:cxn>
              <a:cxn ang="0">
                <a:pos x="63" y="117"/>
              </a:cxn>
              <a:cxn ang="0">
                <a:pos x="123" y="139"/>
              </a:cxn>
              <a:cxn ang="0">
                <a:pos x="134" y="123"/>
              </a:cxn>
              <a:cxn ang="0">
                <a:pos x="167" y="121"/>
              </a:cxn>
              <a:cxn ang="0">
                <a:pos x="178" y="87"/>
              </a:cxn>
              <a:cxn ang="0">
                <a:pos x="174" y="50"/>
              </a:cxn>
              <a:cxn ang="0">
                <a:pos x="174" y="16"/>
              </a:cxn>
            </a:cxnLst>
            <a:rect l="0" t="0" r="r" b="b"/>
            <a:pathLst>
              <a:path w="178" h="139">
                <a:moveTo>
                  <a:pt x="174" y="16"/>
                </a:moveTo>
                <a:lnTo>
                  <a:pt x="0" y="0"/>
                </a:lnTo>
                <a:lnTo>
                  <a:pt x="17" y="73"/>
                </a:lnTo>
                <a:lnTo>
                  <a:pt x="63" y="117"/>
                </a:lnTo>
                <a:lnTo>
                  <a:pt x="123" y="139"/>
                </a:lnTo>
                <a:lnTo>
                  <a:pt x="134" y="123"/>
                </a:lnTo>
                <a:lnTo>
                  <a:pt x="167" y="121"/>
                </a:lnTo>
                <a:lnTo>
                  <a:pt x="178" y="87"/>
                </a:lnTo>
                <a:lnTo>
                  <a:pt x="174" y="50"/>
                </a:lnTo>
                <a:lnTo>
                  <a:pt x="174" y="1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90" name="Freeform 20">
            <a:extLst>
              <a:ext uri="{FF2B5EF4-FFF2-40B4-BE49-F238E27FC236}">
                <a16:creationId xmlns:a16="http://schemas.microsoft.com/office/drawing/2014/main" id="{3F16EC8A-3E46-4597-A07C-C95B9983AF7A}"/>
              </a:ext>
            </a:extLst>
          </p:cNvPr>
          <p:cNvSpPr>
            <a:spLocks/>
          </p:cNvSpPr>
          <p:nvPr/>
        </p:nvSpPr>
        <p:spPr bwMode="auto">
          <a:xfrm>
            <a:off x="6211888" y="2132013"/>
            <a:ext cx="719137" cy="468312"/>
          </a:xfrm>
          <a:custGeom>
            <a:avLst/>
            <a:gdLst/>
            <a:ahLst/>
            <a:cxnLst>
              <a:cxn ang="0">
                <a:pos x="46" y="2"/>
              </a:cxn>
              <a:cxn ang="0">
                <a:pos x="18" y="0"/>
              </a:cxn>
              <a:cxn ang="0">
                <a:pos x="6" y="46"/>
              </a:cxn>
              <a:cxn ang="0">
                <a:pos x="0" y="46"/>
              </a:cxn>
              <a:cxn ang="0">
                <a:pos x="0" y="80"/>
              </a:cxn>
              <a:cxn ang="0">
                <a:pos x="4" y="117"/>
              </a:cxn>
              <a:cxn ang="0">
                <a:pos x="68" y="119"/>
              </a:cxn>
              <a:cxn ang="0">
                <a:pos x="129" y="98"/>
              </a:cxn>
              <a:cxn ang="0">
                <a:pos x="142" y="94"/>
              </a:cxn>
              <a:cxn ang="0">
                <a:pos x="158" y="61"/>
              </a:cxn>
              <a:cxn ang="0">
                <a:pos x="152" y="59"/>
              </a:cxn>
              <a:cxn ang="0">
                <a:pos x="177" y="2"/>
              </a:cxn>
              <a:cxn ang="0">
                <a:pos x="48" y="3"/>
              </a:cxn>
              <a:cxn ang="0">
                <a:pos x="46" y="2"/>
              </a:cxn>
            </a:cxnLst>
            <a:rect l="0" t="0" r="r" b="b"/>
            <a:pathLst>
              <a:path w="177" h="119">
                <a:moveTo>
                  <a:pt x="46" y="2"/>
                </a:moveTo>
                <a:lnTo>
                  <a:pt x="18" y="0"/>
                </a:lnTo>
                <a:lnTo>
                  <a:pt x="6" y="46"/>
                </a:lnTo>
                <a:lnTo>
                  <a:pt x="0" y="46"/>
                </a:lnTo>
                <a:lnTo>
                  <a:pt x="0" y="80"/>
                </a:lnTo>
                <a:lnTo>
                  <a:pt x="4" y="117"/>
                </a:lnTo>
                <a:lnTo>
                  <a:pt x="68" y="119"/>
                </a:lnTo>
                <a:lnTo>
                  <a:pt x="129" y="98"/>
                </a:lnTo>
                <a:lnTo>
                  <a:pt x="142" y="94"/>
                </a:lnTo>
                <a:lnTo>
                  <a:pt x="158" y="61"/>
                </a:lnTo>
                <a:lnTo>
                  <a:pt x="152" y="59"/>
                </a:lnTo>
                <a:lnTo>
                  <a:pt x="177" y="2"/>
                </a:lnTo>
                <a:lnTo>
                  <a:pt x="48" y="3"/>
                </a:lnTo>
                <a:lnTo>
                  <a:pt x="46" y="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91" name="Freeform 21">
            <a:extLst>
              <a:ext uri="{FF2B5EF4-FFF2-40B4-BE49-F238E27FC236}">
                <a16:creationId xmlns:a16="http://schemas.microsoft.com/office/drawing/2014/main" id="{77A6565C-D169-4CE8-BDA0-0471FA8FD0C1}"/>
              </a:ext>
            </a:extLst>
          </p:cNvPr>
          <p:cNvSpPr>
            <a:spLocks/>
          </p:cNvSpPr>
          <p:nvPr/>
        </p:nvSpPr>
        <p:spPr bwMode="auto">
          <a:xfrm>
            <a:off x="6737350" y="2132013"/>
            <a:ext cx="582613" cy="846137"/>
          </a:xfrm>
          <a:custGeom>
            <a:avLst/>
            <a:gdLst/>
            <a:ahLst/>
            <a:cxnLst>
              <a:cxn ang="0">
                <a:pos x="129" y="0"/>
              </a:cxn>
              <a:cxn ang="0">
                <a:pos x="48" y="2"/>
              </a:cxn>
              <a:cxn ang="0">
                <a:pos x="23" y="59"/>
              </a:cxn>
              <a:cxn ang="0">
                <a:pos x="29" y="61"/>
              </a:cxn>
              <a:cxn ang="0">
                <a:pos x="13" y="94"/>
              </a:cxn>
              <a:cxn ang="0">
                <a:pos x="0" y="98"/>
              </a:cxn>
              <a:cxn ang="0">
                <a:pos x="56" y="136"/>
              </a:cxn>
              <a:cxn ang="0">
                <a:pos x="58" y="155"/>
              </a:cxn>
              <a:cxn ang="0">
                <a:pos x="63" y="161"/>
              </a:cxn>
              <a:cxn ang="0">
                <a:pos x="67" y="171"/>
              </a:cxn>
              <a:cxn ang="0">
                <a:pos x="75" y="171"/>
              </a:cxn>
              <a:cxn ang="0">
                <a:pos x="71" y="186"/>
              </a:cxn>
              <a:cxn ang="0">
                <a:pos x="73" y="192"/>
              </a:cxn>
              <a:cxn ang="0">
                <a:pos x="81" y="192"/>
              </a:cxn>
              <a:cxn ang="0">
                <a:pos x="81" y="207"/>
              </a:cxn>
              <a:cxn ang="0">
                <a:pos x="84" y="215"/>
              </a:cxn>
              <a:cxn ang="0">
                <a:pos x="96" y="199"/>
              </a:cxn>
              <a:cxn ang="0">
                <a:pos x="105" y="186"/>
              </a:cxn>
              <a:cxn ang="0">
                <a:pos x="107" y="182"/>
              </a:cxn>
              <a:cxn ang="0">
                <a:pos x="115" y="184"/>
              </a:cxn>
              <a:cxn ang="0">
                <a:pos x="119" y="182"/>
              </a:cxn>
              <a:cxn ang="0">
                <a:pos x="144" y="178"/>
              </a:cxn>
              <a:cxn ang="0">
                <a:pos x="129" y="0"/>
              </a:cxn>
            </a:cxnLst>
            <a:rect l="0" t="0" r="r" b="b"/>
            <a:pathLst>
              <a:path w="144" h="215">
                <a:moveTo>
                  <a:pt x="129" y="0"/>
                </a:moveTo>
                <a:lnTo>
                  <a:pt x="48" y="2"/>
                </a:lnTo>
                <a:lnTo>
                  <a:pt x="23" y="59"/>
                </a:lnTo>
                <a:lnTo>
                  <a:pt x="29" y="61"/>
                </a:lnTo>
                <a:lnTo>
                  <a:pt x="13" y="94"/>
                </a:lnTo>
                <a:lnTo>
                  <a:pt x="0" y="98"/>
                </a:lnTo>
                <a:lnTo>
                  <a:pt x="56" y="136"/>
                </a:lnTo>
                <a:lnTo>
                  <a:pt x="58" y="155"/>
                </a:lnTo>
                <a:lnTo>
                  <a:pt x="63" y="161"/>
                </a:lnTo>
                <a:lnTo>
                  <a:pt x="67" y="171"/>
                </a:lnTo>
                <a:lnTo>
                  <a:pt x="75" y="171"/>
                </a:lnTo>
                <a:lnTo>
                  <a:pt x="71" y="186"/>
                </a:lnTo>
                <a:lnTo>
                  <a:pt x="73" y="192"/>
                </a:lnTo>
                <a:lnTo>
                  <a:pt x="81" y="192"/>
                </a:lnTo>
                <a:lnTo>
                  <a:pt x="81" y="207"/>
                </a:lnTo>
                <a:lnTo>
                  <a:pt x="84" y="215"/>
                </a:lnTo>
                <a:lnTo>
                  <a:pt x="96" y="199"/>
                </a:lnTo>
                <a:lnTo>
                  <a:pt x="105" y="186"/>
                </a:lnTo>
                <a:lnTo>
                  <a:pt x="107" y="182"/>
                </a:lnTo>
                <a:lnTo>
                  <a:pt x="115" y="184"/>
                </a:lnTo>
                <a:lnTo>
                  <a:pt x="119" y="182"/>
                </a:lnTo>
                <a:lnTo>
                  <a:pt x="144" y="178"/>
                </a:lnTo>
                <a:lnTo>
                  <a:pt x="129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92" name="Freeform 22">
            <a:extLst>
              <a:ext uri="{FF2B5EF4-FFF2-40B4-BE49-F238E27FC236}">
                <a16:creationId xmlns:a16="http://schemas.microsoft.com/office/drawing/2014/main" id="{C917C35C-7438-45F0-9CA6-C88782AFD316}"/>
              </a:ext>
            </a:extLst>
          </p:cNvPr>
          <p:cNvSpPr>
            <a:spLocks/>
          </p:cNvSpPr>
          <p:nvPr/>
        </p:nvSpPr>
        <p:spPr bwMode="auto">
          <a:xfrm>
            <a:off x="7413625" y="2166938"/>
            <a:ext cx="923925" cy="962025"/>
          </a:xfrm>
          <a:custGeom>
            <a:avLst/>
            <a:gdLst/>
            <a:ahLst/>
            <a:cxnLst>
              <a:cxn ang="0">
                <a:pos x="0" y="167"/>
              </a:cxn>
              <a:cxn ang="0">
                <a:pos x="73" y="160"/>
              </a:cxn>
              <a:cxn ang="0">
                <a:pos x="69" y="204"/>
              </a:cxn>
              <a:cxn ang="0">
                <a:pos x="98" y="206"/>
              </a:cxn>
              <a:cxn ang="0">
                <a:pos x="115" y="244"/>
              </a:cxn>
              <a:cxn ang="0">
                <a:pos x="123" y="236"/>
              </a:cxn>
              <a:cxn ang="0">
                <a:pos x="132" y="231"/>
              </a:cxn>
              <a:cxn ang="0">
                <a:pos x="132" y="221"/>
              </a:cxn>
              <a:cxn ang="0">
                <a:pos x="121" y="227"/>
              </a:cxn>
              <a:cxn ang="0">
                <a:pos x="155" y="190"/>
              </a:cxn>
              <a:cxn ang="0">
                <a:pos x="159" y="177"/>
              </a:cxn>
              <a:cxn ang="0">
                <a:pos x="169" y="152"/>
              </a:cxn>
              <a:cxn ang="0">
                <a:pos x="180" y="138"/>
              </a:cxn>
              <a:cxn ang="0">
                <a:pos x="201" y="117"/>
              </a:cxn>
              <a:cxn ang="0">
                <a:pos x="228" y="108"/>
              </a:cxn>
              <a:cxn ang="0">
                <a:pos x="205" y="87"/>
              </a:cxn>
              <a:cxn ang="0">
                <a:pos x="188" y="81"/>
              </a:cxn>
              <a:cxn ang="0">
                <a:pos x="182" y="71"/>
              </a:cxn>
              <a:cxn ang="0">
                <a:pos x="175" y="79"/>
              </a:cxn>
              <a:cxn ang="0">
                <a:pos x="161" y="77"/>
              </a:cxn>
              <a:cxn ang="0">
                <a:pos x="159" y="71"/>
              </a:cxn>
              <a:cxn ang="0">
                <a:pos x="134" y="56"/>
              </a:cxn>
              <a:cxn ang="0">
                <a:pos x="125" y="60"/>
              </a:cxn>
              <a:cxn ang="0">
                <a:pos x="119" y="54"/>
              </a:cxn>
              <a:cxn ang="0">
                <a:pos x="98" y="12"/>
              </a:cxn>
              <a:cxn ang="0">
                <a:pos x="96" y="0"/>
              </a:cxn>
              <a:cxn ang="0">
                <a:pos x="67" y="52"/>
              </a:cxn>
              <a:cxn ang="0">
                <a:pos x="57" y="69"/>
              </a:cxn>
              <a:cxn ang="0">
                <a:pos x="38" y="81"/>
              </a:cxn>
              <a:cxn ang="0">
                <a:pos x="29" y="104"/>
              </a:cxn>
              <a:cxn ang="0">
                <a:pos x="17" y="104"/>
              </a:cxn>
              <a:cxn ang="0">
                <a:pos x="6" y="108"/>
              </a:cxn>
              <a:cxn ang="0">
                <a:pos x="6" y="121"/>
              </a:cxn>
              <a:cxn ang="0">
                <a:pos x="13" y="133"/>
              </a:cxn>
              <a:cxn ang="0">
                <a:pos x="0" y="167"/>
              </a:cxn>
            </a:cxnLst>
            <a:rect l="0" t="0" r="r" b="b"/>
            <a:pathLst>
              <a:path w="228" h="244">
                <a:moveTo>
                  <a:pt x="0" y="167"/>
                </a:moveTo>
                <a:lnTo>
                  <a:pt x="73" y="160"/>
                </a:lnTo>
                <a:lnTo>
                  <a:pt x="69" y="204"/>
                </a:lnTo>
                <a:lnTo>
                  <a:pt x="98" y="206"/>
                </a:lnTo>
                <a:lnTo>
                  <a:pt x="115" y="244"/>
                </a:lnTo>
                <a:lnTo>
                  <a:pt x="123" y="236"/>
                </a:lnTo>
                <a:lnTo>
                  <a:pt x="132" y="231"/>
                </a:lnTo>
                <a:lnTo>
                  <a:pt x="132" y="221"/>
                </a:lnTo>
                <a:lnTo>
                  <a:pt x="121" y="227"/>
                </a:lnTo>
                <a:lnTo>
                  <a:pt x="155" y="190"/>
                </a:lnTo>
                <a:lnTo>
                  <a:pt x="159" y="177"/>
                </a:lnTo>
                <a:lnTo>
                  <a:pt x="169" y="152"/>
                </a:lnTo>
                <a:lnTo>
                  <a:pt x="180" y="138"/>
                </a:lnTo>
                <a:lnTo>
                  <a:pt x="201" y="117"/>
                </a:lnTo>
                <a:lnTo>
                  <a:pt x="228" y="108"/>
                </a:lnTo>
                <a:lnTo>
                  <a:pt x="205" y="87"/>
                </a:lnTo>
                <a:lnTo>
                  <a:pt x="188" y="81"/>
                </a:lnTo>
                <a:lnTo>
                  <a:pt x="182" y="71"/>
                </a:lnTo>
                <a:lnTo>
                  <a:pt x="175" y="79"/>
                </a:lnTo>
                <a:lnTo>
                  <a:pt x="161" y="77"/>
                </a:lnTo>
                <a:lnTo>
                  <a:pt x="159" y="71"/>
                </a:lnTo>
                <a:lnTo>
                  <a:pt x="134" y="56"/>
                </a:lnTo>
                <a:lnTo>
                  <a:pt x="125" y="60"/>
                </a:lnTo>
                <a:lnTo>
                  <a:pt x="119" y="54"/>
                </a:lnTo>
                <a:lnTo>
                  <a:pt x="98" y="12"/>
                </a:lnTo>
                <a:lnTo>
                  <a:pt x="96" y="0"/>
                </a:lnTo>
                <a:lnTo>
                  <a:pt x="67" y="52"/>
                </a:lnTo>
                <a:lnTo>
                  <a:pt x="57" y="69"/>
                </a:lnTo>
                <a:lnTo>
                  <a:pt x="38" y="81"/>
                </a:lnTo>
                <a:lnTo>
                  <a:pt x="29" y="104"/>
                </a:lnTo>
                <a:lnTo>
                  <a:pt x="17" y="104"/>
                </a:lnTo>
                <a:lnTo>
                  <a:pt x="6" y="108"/>
                </a:lnTo>
                <a:lnTo>
                  <a:pt x="6" y="121"/>
                </a:lnTo>
                <a:lnTo>
                  <a:pt x="13" y="133"/>
                </a:lnTo>
                <a:lnTo>
                  <a:pt x="0" y="16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93" name="Freeform 23">
            <a:extLst>
              <a:ext uri="{FF2B5EF4-FFF2-40B4-BE49-F238E27FC236}">
                <a16:creationId xmlns:a16="http://schemas.microsoft.com/office/drawing/2014/main" id="{9049E209-C1D5-4611-9BD4-AA7F7026E19C}"/>
              </a:ext>
            </a:extLst>
          </p:cNvPr>
          <p:cNvSpPr>
            <a:spLocks/>
          </p:cNvSpPr>
          <p:nvPr/>
        </p:nvSpPr>
        <p:spPr bwMode="auto">
          <a:xfrm>
            <a:off x="593725" y="2978150"/>
            <a:ext cx="573088" cy="485775"/>
          </a:xfrm>
          <a:custGeom>
            <a:avLst/>
            <a:gdLst/>
            <a:ahLst/>
            <a:cxnLst>
              <a:cxn ang="0">
                <a:pos x="141" y="25"/>
              </a:cxn>
              <a:cxn ang="0">
                <a:pos x="118" y="4"/>
              </a:cxn>
              <a:cxn ang="0">
                <a:pos x="2" y="0"/>
              </a:cxn>
              <a:cxn ang="0">
                <a:pos x="0" y="123"/>
              </a:cxn>
              <a:cxn ang="0">
                <a:pos x="118" y="123"/>
              </a:cxn>
              <a:cxn ang="0">
                <a:pos x="118" y="59"/>
              </a:cxn>
              <a:cxn ang="0">
                <a:pos x="141" y="25"/>
              </a:cxn>
            </a:cxnLst>
            <a:rect l="0" t="0" r="r" b="b"/>
            <a:pathLst>
              <a:path w="141" h="123">
                <a:moveTo>
                  <a:pt x="141" y="25"/>
                </a:moveTo>
                <a:lnTo>
                  <a:pt x="118" y="4"/>
                </a:lnTo>
                <a:lnTo>
                  <a:pt x="2" y="0"/>
                </a:lnTo>
                <a:lnTo>
                  <a:pt x="0" y="123"/>
                </a:lnTo>
                <a:lnTo>
                  <a:pt x="118" y="123"/>
                </a:lnTo>
                <a:lnTo>
                  <a:pt x="118" y="59"/>
                </a:lnTo>
                <a:lnTo>
                  <a:pt x="141" y="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94" name="Freeform 24">
            <a:extLst>
              <a:ext uri="{FF2B5EF4-FFF2-40B4-BE49-F238E27FC236}">
                <a16:creationId xmlns:a16="http://schemas.microsoft.com/office/drawing/2014/main" id="{610D7D1F-DEE6-4603-A84F-D7BB7F9C5162}"/>
              </a:ext>
            </a:extLst>
          </p:cNvPr>
          <p:cNvSpPr>
            <a:spLocks/>
          </p:cNvSpPr>
          <p:nvPr/>
        </p:nvSpPr>
        <p:spPr bwMode="auto">
          <a:xfrm>
            <a:off x="1073150" y="2916238"/>
            <a:ext cx="630238" cy="868362"/>
          </a:xfrm>
          <a:custGeom>
            <a:avLst/>
            <a:gdLst/>
            <a:ahLst/>
            <a:cxnLst>
              <a:cxn ang="0">
                <a:pos x="55" y="0"/>
              </a:cxn>
              <a:cxn ang="0">
                <a:pos x="23" y="41"/>
              </a:cxn>
              <a:cxn ang="0">
                <a:pos x="0" y="75"/>
              </a:cxn>
              <a:cxn ang="0">
                <a:pos x="0" y="217"/>
              </a:cxn>
              <a:cxn ang="0">
                <a:pos x="145" y="221"/>
              </a:cxn>
              <a:cxn ang="0">
                <a:pos x="149" y="221"/>
              </a:cxn>
              <a:cxn ang="0">
                <a:pos x="153" y="37"/>
              </a:cxn>
              <a:cxn ang="0">
                <a:pos x="155" y="0"/>
              </a:cxn>
              <a:cxn ang="0">
                <a:pos x="55" y="0"/>
              </a:cxn>
            </a:cxnLst>
            <a:rect l="0" t="0" r="r" b="b"/>
            <a:pathLst>
              <a:path w="155" h="221">
                <a:moveTo>
                  <a:pt x="55" y="0"/>
                </a:moveTo>
                <a:lnTo>
                  <a:pt x="23" y="41"/>
                </a:lnTo>
                <a:lnTo>
                  <a:pt x="0" y="75"/>
                </a:lnTo>
                <a:lnTo>
                  <a:pt x="0" y="217"/>
                </a:lnTo>
                <a:lnTo>
                  <a:pt x="145" y="221"/>
                </a:lnTo>
                <a:lnTo>
                  <a:pt x="149" y="221"/>
                </a:lnTo>
                <a:lnTo>
                  <a:pt x="153" y="37"/>
                </a:lnTo>
                <a:lnTo>
                  <a:pt x="155" y="0"/>
                </a:lnTo>
                <a:lnTo>
                  <a:pt x="5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95" name="Freeform 25">
            <a:extLst>
              <a:ext uri="{FF2B5EF4-FFF2-40B4-BE49-F238E27FC236}">
                <a16:creationId xmlns:a16="http://schemas.microsoft.com/office/drawing/2014/main" id="{0A360603-5E43-499C-B5DE-04BC61A98B6C}"/>
              </a:ext>
            </a:extLst>
          </p:cNvPr>
          <p:cNvSpPr>
            <a:spLocks/>
          </p:cNvSpPr>
          <p:nvPr/>
        </p:nvSpPr>
        <p:spPr bwMode="auto">
          <a:xfrm>
            <a:off x="1695450" y="2487613"/>
            <a:ext cx="636588" cy="787400"/>
          </a:xfrm>
          <a:custGeom>
            <a:avLst/>
            <a:gdLst/>
            <a:ahLst/>
            <a:cxnLst>
              <a:cxn ang="0">
                <a:pos x="2" y="109"/>
              </a:cxn>
              <a:cxn ang="0">
                <a:pos x="0" y="146"/>
              </a:cxn>
              <a:cxn ang="0">
                <a:pos x="6" y="152"/>
              </a:cxn>
              <a:cxn ang="0">
                <a:pos x="8" y="157"/>
              </a:cxn>
              <a:cxn ang="0">
                <a:pos x="12" y="163"/>
              </a:cxn>
              <a:cxn ang="0">
                <a:pos x="12" y="167"/>
              </a:cxn>
              <a:cxn ang="0">
                <a:pos x="14" y="173"/>
              </a:cxn>
              <a:cxn ang="0">
                <a:pos x="17" y="173"/>
              </a:cxn>
              <a:cxn ang="0">
                <a:pos x="25" y="175"/>
              </a:cxn>
              <a:cxn ang="0">
                <a:pos x="25" y="186"/>
              </a:cxn>
              <a:cxn ang="0">
                <a:pos x="23" y="200"/>
              </a:cxn>
              <a:cxn ang="0">
                <a:pos x="42" y="192"/>
              </a:cxn>
              <a:cxn ang="0">
                <a:pos x="56" y="196"/>
              </a:cxn>
              <a:cxn ang="0">
                <a:pos x="113" y="186"/>
              </a:cxn>
              <a:cxn ang="0">
                <a:pos x="127" y="182"/>
              </a:cxn>
              <a:cxn ang="0">
                <a:pos x="138" y="177"/>
              </a:cxn>
              <a:cxn ang="0">
                <a:pos x="157" y="171"/>
              </a:cxn>
              <a:cxn ang="0">
                <a:pos x="157" y="2"/>
              </a:cxn>
              <a:cxn ang="0">
                <a:pos x="96" y="0"/>
              </a:cxn>
              <a:cxn ang="0">
                <a:pos x="96" y="19"/>
              </a:cxn>
              <a:cxn ang="0">
                <a:pos x="71" y="19"/>
              </a:cxn>
              <a:cxn ang="0">
                <a:pos x="71" y="42"/>
              </a:cxn>
              <a:cxn ang="0">
                <a:pos x="63" y="44"/>
              </a:cxn>
              <a:cxn ang="0">
                <a:pos x="50" y="40"/>
              </a:cxn>
              <a:cxn ang="0">
                <a:pos x="50" y="46"/>
              </a:cxn>
              <a:cxn ang="0">
                <a:pos x="33" y="46"/>
              </a:cxn>
              <a:cxn ang="0">
                <a:pos x="33" y="56"/>
              </a:cxn>
              <a:cxn ang="0">
                <a:pos x="31" y="67"/>
              </a:cxn>
              <a:cxn ang="0">
                <a:pos x="23" y="67"/>
              </a:cxn>
              <a:cxn ang="0">
                <a:pos x="23" y="73"/>
              </a:cxn>
              <a:cxn ang="0">
                <a:pos x="12" y="73"/>
              </a:cxn>
              <a:cxn ang="0">
                <a:pos x="14" y="86"/>
              </a:cxn>
              <a:cxn ang="0">
                <a:pos x="10" y="98"/>
              </a:cxn>
              <a:cxn ang="0">
                <a:pos x="2" y="109"/>
              </a:cxn>
            </a:cxnLst>
            <a:rect l="0" t="0" r="r" b="b"/>
            <a:pathLst>
              <a:path w="157" h="200">
                <a:moveTo>
                  <a:pt x="2" y="109"/>
                </a:moveTo>
                <a:lnTo>
                  <a:pt x="0" y="146"/>
                </a:lnTo>
                <a:lnTo>
                  <a:pt x="6" y="152"/>
                </a:lnTo>
                <a:lnTo>
                  <a:pt x="8" y="157"/>
                </a:lnTo>
                <a:lnTo>
                  <a:pt x="12" y="163"/>
                </a:lnTo>
                <a:lnTo>
                  <a:pt x="12" y="167"/>
                </a:lnTo>
                <a:lnTo>
                  <a:pt x="14" y="173"/>
                </a:lnTo>
                <a:lnTo>
                  <a:pt x="17" y="173"/>
                </a:lnTo>
                <a:lnTo>
                  <a:pt x="25" y="175"/>
                </a:lnTo>
                <a:lnTo>
                  <a:pt x="25" y="186"/>
                </a:lnTo>
                <a:lnTo>
                  <a:pt x="23" y="200"/>
                </a:lnTo>
                <a:lnTo>
                  <a:pt x="42" y="192"/>
                </a:lnTo>
                <a:lnTo>
                  <a:pt x="56" y="196"/>
                </a:lnTo>
                <a:lnTo>
                  <a:pt x="113" y="186"/>
                </a:lnTo>
                <a:lnTo>
                  <a:pt x="127" y="182"/>
                </a:lnTo>
                <a:lnTo>
                  <a:pt x="138" y="177"/>
                </a:lnTo>
                <a:lnTo>
                  <a:pt x="157" y="171"/>
                </a:lnTo>
                <a:lnTo>
                  <a:pt x="157" y="2"/>
                </a:lnTo>
                <a:lnTo>
                  <a:pt x="96" y="0"/>
                </a:lnTo>
                <a:lnTo>
                  <a:pt x="96" y="19"/>
                </a:lnTo>
                <a:lnTo>
                  <a:pt x="71" y="19"/>
                </a:lnTo>
                <a:lnTo>
                  <a:pt x="71" y="42"/>
                </a:lnTo>
                <a:lnTo>
                  <a:pt x="63" y="44"/>
                </a:lnTo>
                <a:lnTo>
                  <a:pt x="50" y="40"/>
                </a:lnTo>
                <a:lnTo>
                  <a:pt x="50" y="46"/>
                </a:lnTo>
                <a:lnTo>
                  <a:pt x="33" y="46"/>
                </a:lnTo>
                <a:lnTo>
                  <a:pt x="33" y="56"/>
                </a:lnTo>
                <a:lnTo>
                  <a:pt x="31" y="67"/>
                </a:lnTo>
                <a:lnTo>
                  <a:pt x="23" y="67"/>
                </a:lnTo>
                <a:lnTo>
                  <a:pt x="23" y="73"/>
                </a:lnTo>
                <a:lnTo>
                  <a:pt x="12" y="73"/>
                </a:lnTo>
                <a:lnTo>
                  <a:pt x="14" y="86"/>
                </a:lnTo>
                <a:lnTo>
                  <a:pt x="10" y="98"/>
                </a:lnTo>
                <a:lnTo>
                  <a:pt x="2" y="109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96" name="Freeform 26">
            <a:extLst>
              <a:ext uri="{FF2B5EF4-FFF2-40B4-BE49-F238E27FC236}">
                <a16:creationId xmlns:a16="http://schemas.microsoft.com/office/drawing/2014/main" id="{14A94AD4-6B42-4C52-A71D-3E2800D2321A}"/>
              </a:ext>
            </a:extLst>
          </p:cNvPr>
          <p:cNvSpPr>
            <a:spLocks/>
          </p:cNvSpPr>
          <p:nvPr/>
        </p:nvSpPr>
        <p:spPr bwMode="auto">
          <a:xfrm>
            <a:off x="1679575" y="3060700"/>
            <a:ext cx="652463" cy="977900"/>
          </a:xfrm>
          <a:custGeom>
            <a:avLst/>
            <a:gdLst/>
            <a:ahLst/>
            <a:cxnLst>
              <a:cxn ang="0">
                <a:pos x="161" y="25"/>
              </a:cxn>
              <a:cxn ang="0">
                <a:pos x="142" y="31"/>
              </a:cxn>
              <a:cxn ang="0">
                <a:pos x="131" y="36"/>
              </a:cxn>
              <a:cxn ang="0">
                <a:pos x="117" y="40"/>
              </a:cxn>
              <a:cxn ang="0">
                <a:pos x="60" y="50"/>
              </a:cxn>
              <a:cxn ang="0">
                <a:pos x="46" y="46"/>
              </a:cxn>
              <a:cxn ang="0">
                <a:pos x="27" y="54"/>
              </a:cxn>
              <a:cxn ang="0">
                <a:pos x="29" y="40"/>
              </a:cxn>
              <a:cxn ang="0">
                <a:pos x="29" y="29"/>
              </a:cxn>
              <a:cxn ang="0">
                <a:pos x="21" y="27"/>
              </a:cxn>
              <a:cxn ang="0">
                <a:pos x="18" y="27"/>
              </a:cxn>
              <a:cxn ang="0">
                <a:pos x="16" y="21"/>
              </a:cxn>
              <a:cxn ang="0">
                <a:pos x="16" y="17"/>
              </a:cxn>
              <a:cxn ang="0">
                <a:pos x="12" y="11"/>
              </a:cxn>
              <a:cxn ang="0">
                <a:pos x="10" y="6"/>
              </a:cxn>
              <a:cxn ang="0">
                <a:pos x="4" y="0"/>
              </a:cxn>
              <a:cxn ang="0">
                <a:pos x="0" y="184"/>
              </a:cxn>
              <a:cxn ang="0">
                <a:pos x="18" y="180"/>
              </a:cxn>
              <a:cxn ang="0">
                <a:pos x="23" y="198"/>
              </a:cxn>
              <a:cxn ang="0">
                <a:pos x="37" y="198"/>
              </a:cxn>
              <a:cxn ang="0">
                <a:pos x="41" y="207"/>
              </a:cxn>
              <a:cxn ang="0">
                <a:pos x="46" y="217"/>
              </a:cxn>
              <a:cxn ang="0">
                <a:pos x="42" y="230"/>
              </a:cxn>
              <a:cxn ang="0">
                <a:pos x="52" y="240"/>
              </a:cxn>
              <a:cxn ang="0">
                <a:pos x="58" y="240"/>
              </a:cxn>
              <a:cxn ang="0">
                <a:pos x="81" y="249"/>
              </a:cxn>
              <a:cxn ang="0">
                <a:pos x="161" y="136"/>
              </a:cxn>
              <a:cxn ang="0">
                <a:pos x="161" y="25"/>
              </a:cxn>
            </a:cxnLst>
            <a:rect l="0" t="0" r="r" b="b"/>
            <a:pathLst>
              <a:path w="161" h="249">
                <a:moveTo>
                  <a:pt x="161" y="25"/>
                </a:moveTo>
                <a:lnTo>
                  <a:pt x="142" y="31"/>
                </a:lnTo>
                <a:lnTo>
                  <a:pt x="131" y="36"/>
                </a:lnTo>
                <a:lnTo>
                  <a:pt x="117" y="40"/>
                </a:lnTo>
                <a:lnTo>
                  <a:pt x="60" y="50"/>
                </a:lnTo>
                <a:lnTo>
                  <a:pt x="46" y="46"/>
                </a:lnTo>
                <a:lnTo>
                  <a:pt x="27" y="54"/>
                </a:lnTo>
                <a:lnTo>
                  <a:pt x="29" y="40"/>
                </a:lnTo>
                <a:lnTo>
                  <a:pt x="29" y="29"/>
                </a:lnTo>
                <a:lnTo>
                  <a:pt x="21" y="27"/>
                </a:lnTo>
                <a:lnTo>
                  <a:pt x="18" y="27"/>
                </a:lnTo>
                <a:lnTo>
                  <a:pt x="16" y="21"/>
                </a:lnTo>
                <a:lnTo>
                  <a:pt x="16" y="17"/>
                </a:lnTo>
                <a:lnTo>
                  <a:pt x="12" y="11"/>
                </a:lnTo>
                <a:lnTo>
                  <a:pt x="10" y="6"/>
                </a:lnTo>
                <a:lnTo>
                  <a:pt x="4" y="0"/>
                </a:lnTo>
                <a:lnTo>
                  <a:pt x="0" y="184"/>
                </a:lnTo>
                <a:lnTo>
                  <a:pt x="18" y="180"/>
                </a:lnTo>
                <a:lnTo>
                  <a:pt x="23" y="198"/>
                </a:lnTo>
                <a:lnTo>
                  <a:pt x="37" y="198"/>
                </a:lnTo>
                <a:lnTo>
                  <a:pt x="41" y="207"/>
                </a:lnTo>
                <a:lnTo>
                  <a:pt x="46" y="217"/>
                </a:lnTo>
                <a:lnTo>
                  <a:pt x="42" y="230"/>
                </a:lnTo>
                <a:lnTo>
                  <a:pt x="52" y="240"/>
                </a:lnTo>
                <a:lnTo>
                  <a:pt x="58" y="240"/>
                </a:lnTo>
                <a:lnTo>
                  <a:pt x="81" y="249"/>
                </a:lnTo>
                <a:lnTo>
                  <a:pt x="161" y="136"/>
                </a:lnTo>
                <a:lnTo>
                  <a:pt x="161" y="2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97" name="Freeform 27">
            <a:extLst>
              <a:ext uri="{FF2B5EF4-FFF2-40B4-BE49-F238E27FC236}">
                <a16:creationId xmlns:a16="http://schemas.microsoft.com/office/drawing/2014/main" id="{F790797E-CFA6-4334-9091-66D41AF07A45}"/>
              </a:ext>
            </a:extLst>
          </p:cNvPr>
          <p:cNvSpPr>
            <a:spLocks/>
          </p:cNvSpPr>
          <p:nvPr/>
        </p:nvSpPr>
        <p:spPr bwMode="auto">
          <a:xfrm>
            <a:off x="2332038" y="2616200"/>
            <a:ext cx="677862" cy="768350"/>
          </a:xfrm>
          <a:custGeom>
            <a:avLst/>
            <a:gdLst/>
            <a:ahLst/>
            <a:cxnLst>
              <a:cxn ang="0">
                <a:pos x="43" y="9"/>
              </a:cxn>
              <a:cxn ang="0">
                <a:pos x="31" y="13"/>
              </a:cxn>
              <a:cxn ang="0">
                <a:pos x="20" y="11"/>
              </a:cxn>
              <a:cxn ang="0">
                <a:pos x="10" y="15"/>
              </a:cxn>
              <a:cxn ang="0">
                <a:pos x="0" y="19"/>
              </a:cxn>
              <a:cxn ang="0">
                <a:pos x="0" y="195"/>
              </a:cxn>
              <a:cxn ang="0">
                <a:pos x="133" y="195"/>
              </a:cxn>
              <a:cxn ang="0">
                <a:pos x="133" y="97"/>
              </a:cxn>
              <a:cxn ang="0">
                <a:pos x="148" y="76"/>
              </a:cxn>
              <a:cxn ang="0">
                <a:pos x="158" y="76"/>
              </a:cxn>
              <a:cxn ang="0">
                <a:pos x="167" y="74"/>
              </a:cxn>
              <a:cxn ang="0">
                <a:pos x="167" y="63"/>
              </a:cxn>
              <a:cxn ang="0">
                <a:pos x="152" y="63"/>
              </a:cxn>
              <a:cxn ang="0">
                <a:pos x="156" y="49"/>
              </a:cxn>
              <a:cxn ang="0">
                <a:pos x="91" y="0"/>
              </a:cxn>
              <a:cxn ang="0">
                <a:pos x="71" y="7"/>
              </a:cxn>
              <a:cxn ang="0">
                <a:pos x="52" y="7"/>
              </a:cxn>
              <a:cxn ang="0">
                <a:pos x="43" y="9"/>
              </a:cxn>
            </a:cxnLst>
            <a:rect l="0" t="0" r="r" b="b"/>
            <a:pathLst>
              <a:path w="167" h="195">
                <a:moveTo>
                  <a:pt x="43" y="9"/>
                </a:moveTo>
                <a:lnTo>
                  <a:pt x="31" y="13"/>
                </a:lnTo>
                <a:lnTo>
                  <a:pt x="20" y="11"/>
                </a:lnTo>
                <a:lnTo>
                  <a:pt x="10" y="15"/>
                </a:lnTo>
                <a:lnTo>
                  <a:pt x="0" y="19"/>
                </a:lnTo>
                <a:lnTo>
                  <a:pt x="0" y="195"/>
                </a:lnTo>
                <a:lnTo>
                  <a:pt x="133" y="195"/>
                </a:lnTo>
                <a:lnTo>
                  <a:pt x="133" y="97"/>
                </a:lnTo>
                <a:lnTo>
                  <a:pt x="148" y="76"/>
                </a:lnTo>
                <a:lnTo>
                  <a:pt x="158" y="76"/>
                </a:lnTo>
                <a:lnTo>
                  <a:pt x="167" y="74"/>
                </a:lnTo>
                <a:lnTo>
                  <a:pt x="167" y="63"/>
                </a:lnTo>
                <a:lnTo>
                  <a:pt x="152" y="63"/>
                </a:lnTo>
                <a:lnTo>
                  <a:pt x="156" y="49"/>
                </a:lnTo>
                <a:lnTo>
                  <a:pt x="91" y="0"/>
                </a:lnTo>
                <a:lnTo>
                  <a:pt x="71" y="7"/>
                </a:lnTo>
                <a:lnTo>
                  <a:pt x="52" y="7"/>
                </a:lnTo>
                <a:lnTo>
                  <a:pt x="43" y="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98" name="Freeform 28">
            <a:extLst>
              <a:ext uri="{FF2B5EF4-FFF2-40B4-BE49-F238E27FC236}">
                <a16:creationId xmlns:a16="http://schemas.microsoft.com/office/drawing/2014/main" id="{A684C617-D306-495B-97C4-E480434F569A}"/>
              </a:ext>
            </a:extLst>
          </p:cNvPr>
          <p:cNvSpPr>
            <a:spLocks/>
          </p:cNvSpPr>
          <p:nvPr/>
        </p:nvSpPr>
        <p:spPr bwMode="auto">
          <a:xfrm>
            <a:off x="2006600" y="3384550"/>
            <a:ext cx="865188" cy="941388"/>
          </a:xfrm>
          <a:custGeom>
            <a:avLst/>
            <a:gdLst/>
            <a:ahLst/>
            <a:cxnLst>
              <a:cxn ang="0">
                <a:pos x="213" y="0"/>
              </a:cxn>
              <a:cxn ang="0">
                <a:pos x="80" y="0"/>
              </a:cxn>
              <a:cxn ang="0">
                <a:pos x="80" y="54"/>
              </a:cxn>
              <a:cxn ang="0">
                <a:pos x="0" y="167"/>
              </a:cxn>
              <a:cxn ang="0">
                <a:pos x="6" y="188"/>
              </a:cxn>
              <a:cxn ang="0">
                <a:pos x="9" y="188"/>
              </a:cxn>
              <a:cxn ang="0">
                <a:pos x="9" y="194"/>
              </a:cxn>
              <a:cxn ang="0">
                <a:pos x="63" y="213"/>
              </a:cxn>
              <a:cxn ang="0">
                <a:pos x="73" y="223"/>
              </a:cxn>
              <a:cxn ang="0">
                <a:pos x="79" y="223"/>
              </a:cxn>
              <a:cxn ang="0">
                <a:pos x="84" y="221"/>
              </a:cxn>
              <a:cxn ang="0">
                <a:pos x="107" y="229"/>
              </a:cxn>
              <a:cxn ang="0">
                <a:pos x="111" y="235"/>
              </a:cxn>
              <a:cxn ang="0">
                <a:pos x="109" y="240"/>
              </a:cxn>
              <a:cxn ang="0">
                <a:pos x="127" y="236"/>
              </a:cxn>
              <a:cxn ang="0">
                <a:pos x="138" y="231"/>
              </a:cxn>
              <a:cxn ang="0">
                <a:pos x="146" y="225"/>
              </a:cxn>
              <a:cxn ang="0">
                <a:pos x="155" y="223"/>
              </a:cxn>
              <a:cxn ang="0">
                <a:pos x="213" y="85"/>
              </a:cxn>
              <a:cxn ang="0">
                <a:pos x="213" y="0"/>
              </a:cxn>
            </a:cxnLst>
            <a:rect l="0" t="0" r="r" b="b"/>
            <a:pathLst>
              <a:path w="213" h="240">
                <a:moveTo>
                  <a:pt x="213" y="0"/>
                </a:moveTo>
                <a:lnTo>
                  <a:pt x="80" y="0"/>
                </a:lnTo>
                <a:lnTo>
                  <a:pt x="80" y="54"/>
                </a:lnTo>
                <a:lnTo>
                  <a:pt x="0" y="167"/>
                </a:lnTo>
                <a:lnTo>
                  <a:pt x="6" y="188"/>
                </a:lnTo>
                <a:lnTo>
                  <a:pt x="9" y="188"/>
                </a:lnTo>
                <a:lnTo>
                  <a:pt x="9" y="194"/>
                </a:lnTo>
                <a:lnTo>
                  <a:pt x="63" y="213"/>
                </a:lnTo>
                <a:lnTo>
                  <a:pt x="73" y="223"/>
                </a:lnTo>
                <a:lnTo>
                  <a:pt x="79" y="223"/>
                </a:lnTo>
                <a:lnTo>
                  <a:pt x="84" y="221"/>
                </a:lnTo>
                <a:lnTo>
                  <a:pt x="107" y="229"/>
                </a:lnTo>
                <a:lnTo>
                  <a:pt x="111" y="235"/>
                </a:lnTo>
                <a:lnTo>
                  <a:pt x="109" y="240"/>
                </a:lnTo>
                <a:lnTo>
                  <a:pt x="127" y="236"/>
                </a:lnTo>
                <a:lnTo>
                  <a:pt x="138" y="231"/>
                </a:lnTo>
                <a:lnTo>
                  <a:pt x="146" y="225"/>
                </a:lnTo>
                <a:lnTo>
                  <a:pt x="155" y="223"/>
                </a:lnTo>
                <a:lnTo>
                  <a:pt x="213" y="85"/>
                </a:lnTo>
                <a:lnTo>
                  <a:pt x="213" y="0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199" name="Freeform 29">
            <a:extLst>
              <a:ext uri="{FF2B5EF4-FFF2-40B4-BE49-F238E27FC236}">
                <a16:creationId xmlns:a16="http://schemas.microsoft.com/office/drawing/2014/main" id="{EA5A0895-2D1B-4CB7-B55C-85FE2A28C621}"/>
              </a:ext>
            </a:extLst>
          </p:cNvPr>
          <p:cNvSpPr>
            <a:spLocks/>
          </p:cNvSpPr>
          <p:nvPr/>
        </p:nvSpPr>
        <p:spPr bwMode="auto">
          <a:xfrm>
            <a:off x="2876551" y="2831314"/>
            <a:ext cx="987425" cy="893762"/>
          </a:xfrm>
          <a:custGeom>
            <a:avLst/>
            <a:gdLst/>
            <a:ahLst/>
            <a:cxnLst>
              <a:cxn ang="0">
                <a:pos x="186" y="12"/>
              </a:cxn>
              <a:cxn ang="0">
                <a:pos x="54" y="0"/>
              </a:cxn>
              <a:cxn ang="0">
                <a:pos x="56" y="10"/>
              </a:cxn>
              <a:cxn ang="0">
                <a:pos x="46" y="18"/>
              </a:cxn>
              <a:cxn ang="0">
                <a:pos x="34" y="21"/>
              </a:cxn>
              <a:cxn ang="0">
                <a:pos x="25" y="23"/>
              </a:cxn>
              <a:cxn ang="0">
                <a:pos x="15" y="23"/>
              </a:cxn>
              <a:cxn ang="0">
                <a:pos x="0" y="44"/>
              </a:cxn>
              <a:cxn ang="0">
                <a:pos x="0" y="227"/>
              </a:cxn>
              <a:cxn ang="0">
                <a:pos x="140" y="225"/>
              </a:cxn>
              <a:cxn ang="0">
                <a:pos x="140" y="221"/>
              </a:cxn>
              <a:cxn ang="0">
                <a:pos x="175" y="171"/>
              </a:cxn>
              <a:cxn ang="0">
                <a:pos x="180" y="167"/>
              </a:cxn>
              <a:cxn ang="0">
                <a:pos x="184" y="163"/>
              </a:cxn>
              <a:cxn ang="0">
                <a:pos x="186" y="154"/>
              </a:cxn>
              <a:cxn ang="0">
                <a:pos x="194" y="148"/>
              </a:cxn>
              <a:cxn ang="0">
                <a:pos x="230" y="127"/>
              </a:cxn>
              <a:cxn ang="0">
                <a:pos x="236" y="121"/>
              </a:cxn>
              <a:cxn ang="0">
                <a:pos x="240" y="96"/>
              </a:cxn>
              <a:cxn ang="0">
                <a:pos x="238" y="91"/>
              </a:cxn>
              <a:cxn ang="0">
                <a:pos x="226" y="62"/>
              </a:cxn>
              <a:cxn ang="0">
                <a:pos x="240" y="54"/>
              </a:cxn>
              <a:cxn ang="0">
                <a:pos x="244" y="50"/>
              </a:cxn>
              <a:cxn ang="0">
                <a:pos x="232" y="16"/>
              </a:cxn>
              <a:cxn ang="0">
                <a:pos x="186" y="12"/>
              </a:cxn>
            </a:cxnLst>
            <a:rect l="0" t="0" r="r" b="b"/>
            <a:pathLst>
              <a:path w="244" h="227">
                <a:moveTo>
                  <a:pt x="186" y="12"/>
                </a:moveTo>
                <a:lnTo>
                  <a:pt x="54" y="0"/>
                </a:lnTo>
                <a:lnTo>
                  <a:pt x="56" y="10"/>
                </a:lnTo>
                <a:lnTo>
                  <a:pt x="46" y="18"/>
                </a:lnTo>
                <a:lnTo>
                  <a:pt x="34" y="21"/>
                </a:lnTo>
                <a:lnTo>
                  <a:pt x="25" y="23"/>
                </a:lnTo>
                <a:lnTo>
                  <a:pt x="15" y="23"/>
                </a:lnTo>
                <a:lnTo>
                  <a:pt x="0" y="44"/>
                </a:lnTo>
                <a:lnTo>
                  <a:pt x="0" y="227"/>
                </a:lnTo>
                <a:lnTo>
                  <a:pt x="140" y="225"/>
                </a:lnTo>
                <a:lnTo>
                  <a:pt x="140" y="221"/>
                </a:lnTo>
                <a:lnTo>
                  <a:pt x="175" y="171"/>
                </a:lnTo>
                <a:lnTo>
                  <a:pt x="180" y="167"/>
                </a:lnTo>
                <a:lnTo>
                  <a:pt x="184" y="163"/>
                </a:lnTo>
                <a:lnTo>
                  <a:pt x="186" y="154"/>
                </a:lnTo>
                <a:lnTo>
                  <a:pt x="194" y="148"/>
                </a:lnTo>
                <a:lnTo>
                  <a:pt x="230" y="127"/>
                </a:lnTo>
                <a:lnTo>
                  <a:pt x="236" y="121"/>
                </a:lnTo>
                <a:lnTo>
                  <a:pt x="240" y="96"/>
                </a:lnTo>
                <a:lnTo>
                  <a:pt x="238" y="91"/>
                </a:lnTo>
                <a:lnTo>
                  <a:pt x="226" y="62"/>
                </a:lnTo>
                <a:lnTo>
                  <a:pt x="240" y="54"/>
                </a:lnTo>
                <a:lnTo>
                  <a:pt x="244" y="50"/>
                </a:lnTo>
                <a:lnTo>
                  <a:pt x="232" y="16"/>
                </a:lnTo>
                <a:lnTo>
                  <a:pt x="186" y="1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00" name="Freeform 30">
            <a:extLst>
              <a:ext uri="{FF2B5EF4-FFF2-40B4-BE49-F238E27FC236}">
                <a16:creationId xmlns:a16="http://schemas.microsoft.com/office/drawing/2014/main" id="{7686FF7B-0189-44C9-8310-A74286C8B62C}"/>
              </a:ext>
            </a:extLst>
          </p:cNvPr>
          <p:cNvSpPr>
            <a:spLocks/>
          </p:cNvSpPr>
          <p:nvPr/>
        </p:nvSpPr>
        <p:spPr bwMode="auto">
          <a:xfrm>
            <a:off x="3440112" y="2789165"/>
            <a:ext cx="1619250" cy="996950"/>
          </a:xfrm>
          <a:custGeom>
            <a:avLst/>
            <a:gdLst/>
            <a:ahLst/>
            <a:cxnLst>
              <a:cxn ang="0">
                <a:pos x="399" y="99"/>
              </a:cxn>
              <a:cxn ang="0">
                <a:pos x="286" y="140"/>
              </a:cxn>
              <a:cxn ang="0">
                <a:pos x="250" y="80"/>
              </a:cxn>
              <a:cxn ang="0">
                <a:pos x="242" y="74"/>
              </a:cxn>
              <a:cxn ang="0">
                <a:pos x="234" y="71"/>
              </a:cxn>
              <a:cxn ang="0">
                <a:pos x="227" y="69"/>
              </a:cxn>
              <a:cxn ang="0">
                <a:pos x="207" y="69"/>
              </a:cxn>
              <a:cxn ang="0">
                <a:pos x="198" y="53"/>
              </a:cxn>
              <a:cxn ang="0">
                <a:pos x="192" y="65"/>
              </a:cxn>
              <a:cxn ang="0">
                <a:pos x="190" y="40"/>
              </a:cxn>
              <a:cxn ang="0">
                <a:pos x="155" y="40"/>
              </a:cxn>
              <a:cxn ang="0">
                <a:pos x="157" y="0"/>
              </a:cxn>
              <a:cxn ang="0">
                <a:pos x="140" y="21"/>
              </a:cxn>
              <a:cxn ang="0">
                <a:pos x="127" y="30"/>
              </a:cxn>
              <a:cxn ang="0">
                <a:pos x="136" y="40"/>
              </a:cxn>
              <a:cxn ang="0">
                <a:pos x="104" y="57"/>
              </a:cxn>
              <a:cxn ang="0">
                <a:pos x="100" y="61"/>
              </a:cxn>
              <a:cxn ang="0">
                <a:pos x="86" y="69"/>
              </a:cxn>
              <a:cxn ang="0">
                <a:pos x="98" y="98"/>
              </a:cxn>
              <a:cxn ang="0">
                <a:pos x="100" y="103"/>
              </a:cxn>
              <a:cxn ang="0">
                <a:pos x="96" y="128"/>
              </a:cxn>
              <a:cxn ang="0">
                <a:pos x="90" y="134"/>
              </a:cxn>
              <a:cxn ang="0">
                <a:pos x="54" y="155"/>
              </a:cxn>
              <a:cxn ang="0">
                <a:pos x="46" y="161"/>
              </a:cxn>
              <a:cxn ang="0">
                <a:pos x="44" y="170"/>
              </a:cxn>
              <a:cxn ang="0">
                <a:pos x="40" y="174"/>
              </a:cxn>
              <a:cxn ang="0">
                <a:pos x="35" y="178"/>
              </a:cxn>
              <a:cxn ang="0">
                <a:pos x="0" y="228"/>
              </a:cxn>
              <a:cxn ang="0">
                <a:pos x="0" y="232"/>
              </a:cxn>
              <a:cxn ang="0">
                <a:pos x="83" y="232"/>
              </a:cxn>
              <a:cxn ang="0">
                <a:pos x="144" y="253"/>
              </a:cxn>
              <a:cxn ang="0">
                <a:pos x="182" y="230"/>
              </a:cxn>
              <a:cxn ang="0">
                <a:pos x="188" y="234"/>
              </a:cxn>
              <a:cxn ang="0">
                <a:pos x="194" y="240"/>
              </a:cxn>
              <a:cxn ang="0">
                <a:pos x="202" y="243"/>
              </a:cxn>
              <a:cxn ang="0">
                <a:pos x="217" y="238"/>
              </a:cxn>
              <a:cxn ang="0">
                <a:pos x="223" y="249"/>
              </a:cxn>
              <a:cxn ang="0">
                <a:pos x="238" y="240"/>
              </a:cxn>
              <a:cxn ang="0">
                <a:pos x="236" y="232"/>
              </a:cxn>
              <a:cxn ang="0">
                <a:pos x="322" y="193"/>
              </a:cxn>
              <a:cxn ang="0">
                <a:pos x="336" y="188"/>
              </a:cxn>
              <a:cxn ang="0">
                <a:pos x="351" y="176"/>
              </a:cxn>
              <a:cxn ang="0">
                <a:pos x="367" y="157"/>
              </a:cxn>
              <a:cxn ang="0">
                <a:pos x="399" y="99"/>
              </a:cxn>
            </a:cxnLst>
            <a:rect l="0" t="0" r="r" b="b"/>
            <a:pathLst>
              <a:path w="399" h="253">
                <a:moveTo>
                  <a:pt x="399" y="99"/>
                </a:moveTo>
                <a:lnTo>
                  <a:pt x="286" y="140"/>
                </a:lnTo>
                <a:lnTo>
                  <a:pt x="250" y="80"/>
                </a:lnTo>
                <a:lnTo>
                  <a:pt x="242" y="74"/>
                </a:lnTo>
                <a:lnTo>
                  <a:pt x="234" y="71"/>
                </a:lnTo>
                <a:lnTo>
                  <a:pt x="227" y="69"/>
                </a:lnTo>
                <a:lnTo>
                  <a:pt x="207" y="69"/>
                </a:lnTo>
                <a:lnTo>
                  <a:pt x="198" y="53"/>
                </a:lnTo>
                <a:lnTo>
                  <a:pt x="192" y="65"/>
                </a:lnTo>
                <a:lnTo>
                  <a:pt x="190" y="40"/>
                </a:lnTo>
                <a:lnTo>
                  <a:pt x="155" y="40"/>
                </a:lnTo>
                <a:lnTo>
                  <a:pt x="157" y="0"/>
                </a:lnTo>
                <a:lnTo>
                  <a:pt x="140" y="21"/>
                </a:lnTo>
                <a:lnTo>
                  <a:pt x="127" y="30"/>
                </a:lnTo>
                <a:lnTo>
                  <a:pt x="136" y="40"/>
                </a:lnTo>
                <a:lnTo>
                  <a:pt x="104" y="57"/>
                </a:lnTo>
                <a:lnTo>
                  <a:pt x="100" y="61"/>
                </a:lnTo>
                <a:lnTo>
                  <a:pt x="86" y="69"/>
                </a:lnTo>
                <a:lnTo>
                  <a:pt x="98" y="98"/>
                </a:lnTo>
                <a:lnTo>
                  <a:pt x="100" y="103"/>
                </a:lnTo>
                <a:lnTo>
                  <a:pt x="96" y="128"/>
                </a:lnTo>
                <a:lnTo>
                  <a:pt x="90" y="134"/>
                </a:lnTo>
                <a:lnTo>
                  <a:pt x="54" y="155"/>
                </a:lnTo>
                <a:lnTo>
                  <a:pt x="46" y="161"/>
                </a:lnTo>
                <a:lnTo>
                  <a:pt x="44" y="170"/>
                </a:lnTo>
                <a:lnTo>
                  <a:pt x="40" y="174"/>
                </a:lnTo>
                <a:lnTo>
                  <a:pt x="35" y="178"/>
                </a:lnTo>
                <a:lnTo>
                  <a:pt x="0" y="228"/>
                </a:lnTo>
                <a:lnTo>
                  <a:pt x="0" y="232"/>
                </a:lnTo>
                <a:lnTo>
                  <a:pt x="83" y="232"/>
                </a:lnTo>
                <a:lnTo>
                  <a:pt x="144" y="253"/>
                </a:lnTo>
                <a:lnTo>
                  <a:pt x="182" y="230"/>
                </a:lnTo>
                <a:lnTo>
                  <a:pt x="188" y="234"/>
                </a:lnTo>
                <a:lnTo>
                  <a:pt x="194" y="240"/>
                </a:lnTo>
                <a:lnTo>
                  <a:pt x="202" y="243"/>
                </a:lnTo>
                <a:lnTo>
                  <a:pt x="217" y="238"/>
                </a:lnTo>
                <a:lnTo>
                  <a:pt x="223" y="249"/>
                </a:lnTo>
                <a:lnTo>
                  <a:pt x="238" y="240"/>
                </a:lnTo>
                <a:lnTo>
                  <a:pt x="236" y="232"/>
                </a:lnTo>
                <a:lnTo>
                  <a:pt x="322" y="193"/>
                </a:lnTo>
                <a:lnTo>
                  <a:pt x="336" y="188"/>
                </a:lnTo>
                <a:lnTo>
                  <a:pt x="351" y="176"/>
                </a:lnTo>
                <a:lnTo>
                  <a:pt x="367" y="157"/>
                </a:lnTo>
                <a:lnTo>
                  <a:pt x="399" y="99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01" name="Freeform 31">
            <a:extLst>
              <a:ext uri="{FF2B5EF4-FFF2-40B4-BE49-F238E27FC236}">
                <a16:creationId xmlns:a16="http://schemas.microsoft.com/office/drawing/2014/main" id="{6ABFAB65-7269-4246-BA7F-10CCCB3C0B5B}"/>
              </a:ext>
            </a:extLst>
          </p:cNvPr>
          <p:cNvSpPr>
            <a:spLocks/>
          </p:cNvSpPr>
          <p:nvPr/>
        </p:nvSpPr>
        <p:spPr bwMode="auto">
          <a:xfrm>
            <a:off x="4805363" y="2992438"/>
            <a:ext cx="712787" cy="604837"/>
          </a:xfrm>
          <a:custGeom>
            <a:avLst/>
            <a:gdLst/>
            <a:ahLst/>
            <a:cxnLst>
              <a:cxn ang="0">
                <a:pos x="63" y="40"/>
              </a:cxn>
              <a:cxn ang="0">
                <a:pos x="71" y="49"/>
              </a:cxn>
              <a:cxn ang="0">
                <a:pos x="63" y="49"/>
              </a:cxn>
              <a:cxn ang="0">
                <a:pos x="31" y="107"/>
              </a:cxn>
              <a:cxn ang="0">
                <a:pos x="15" y="126"/>
              </a:cxn>
              <a:cxn ang="0">
                <a:pos x="0" y="138"/>
              </a:cxn>
              <a:cxn ang="0">
                <a:pos x="0" y="153"/>
              </a:cxn>
              <a:cxn ang="0">
                <a:pos x="88" y="120"/>
              </a:cxn>
              <a:cxn ang="0">
                <a:pos x="96" y="124"/>
              </a:cxn>
              <a:cxn ang="0">
                <a:pos x="105" y="126"/>
              </a:cxn>
              <a:cxn ang="0">
                <a:pos x="132" y="117"/>
              </a:cxn>
              <a:cxn ang="0">
                <a:pos x="176" y="117"/>
              </a:cxn>
              <a:cxn ang="0">
                <a:pos x="157" y="86"/>
              </a:cxn>
              <a:cxn ang="0">
                <a:pos x="161" y="40"/>
              </a:cxn>
              <a:cxn ang="0">
                <a:pos x="148" y="3"/>
              </a:cxn>
              <a:cxn ang="0">
                <a:pos x="132" y="0"/>
              </a:cxn>
              <a:cxn ang="0">
                <a:pos x="121" y="32"/>
              </a:cxn>
              <a:cxn ang="0">
                <a:pos x="88" y="32"/>
              </a:cxn>
              <a:cxn ang="0">
                <a:pos x="82" y="34"/>
              </a:cxn>
              <a:cxn ang="0">
                <a:pos x="82" y="38"/>
              </a:cxn>
              <a:cxn ang="0">
                <a:pos x="63" y="40"/>
              </a:cxn>
            </a:cxnLst>
            <a:rect l="0" t="0" r="r" b="b"/>
            <a:pathLst>
              <a:path w="176" h="153">
                <a:moveTo>
                  <a:pt x="63" y="40"/>
                </a:moveTo>
                <a:lnTo>
                  <a:pt x="71" y="49"/>
                </a:lnTo>
                <a:lnTo>
                  <a:pt x="63" y="49"/>
                </a:lnTo>
                <a:lnTo>
                  <a:pt x="31" y="107"/>
                </a:lnTo>
                <a:lnTo>
                  <a:pt x="15" y="126"/>
                </a:lnTo>
                <a:lnTo>
                  <a:pt x="0" y="138"/>
                </a:lnTo>
                <a:lnTo>
                  <a:pt x="0" y="153"/>
                </a:lnTo>
                <a:lnTo>
                  <a:pt x="88" y="120"/>
                </a:lnTo>
                <a:lnTo>
                  <a:pt x="96" y="124"/>
                </a:lnTo>
                <a:lnTo>
                  <a:pt x="105" y="126"/>
                </a:lnTo>
                <a:lnTo>
                  <a:pt x="132" y="117"/>
                </a:lnTo>
                <a:lnTo>
                  <a:pt x="176" y="117"/>
                </a:lnTo>
                <a:lnTo>
                  <a:pt x="157" y="86"/>
                </a:lnTo>
                <a:lnTo>
                  <a:pt x="161" y="40"/>
                </a:lnTo>
                <a:lnTo>
                  <a:pt x="148" y="3"/>
                </a:lnTo>
                <a:lnTo>
                  <a:pt x="132" y="0"/>
                </a:lnTo>
                <a:lnTo>
                  <a:pt x="121" y="32"/>
                </a:lnTo>
                <a:lnTo>
                  <a:pt x="88" y="32"/>
                </a:lnTo>
                <a:lnTo>
                  <a:pt x="82" y="34"/>
                </a:lnTo>
                <a:lnTo>
                  <a:pt x="82" y="38"/>
                </a:lnTo>
                <a:lnTo>
                  <a:pt x="63" y="40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02" name="Freeform 32">
            <a:extLst>
              <a:ext uri="{FF2B5EF4-FFF2-40B4-BE49-F238E27FC236}">
                <a16:creationId xmlns:a16="http://schemas.microsoft.com/office/drawing/2014/main" id="{E297AAAA-ABC5-40FA-B98B-B67DED70BC11}"/>
              </a:ext>
            </a:extLst>
          </p:cNvPr>
          <p:cNvSpPr>
            <a:spLocks/>
          </p:cNvSpPr>
          <p:nvPr/>
        </p:nvSpPr>
        <p:spPr bwMode="auto">
          <a:xfrm>
            <a:off x="5334000" y="2971800"/>
            <a:ext cx="758825" cy="957263"/>
          </a:xfrm>
          <a:custGeom>
            <a:avLst/>
            <a:gdLst/>
            <a:ahLst/>
            <a:cxnLst>
              <a:cxn ang="0">
                <a:pos x="16" y="11"/>
              </a:cxn>
              <a:cxn ang="0">
                <a:pos x="29" y="48"/>
              </a:cxn>
              <a:cxn ang="0">
                <a:pos x="25" y="94"/>
              </a:cxn>
              <a:cxn ang="0">
                <a:pos x="44" y="125"/>
              </a:cxn>
              <a:cxn ang="0">
                <a:pos x="50" y="132"/>
              </a:cxn>
              <a:cxn ang="0">
                <a:pos x="33" y="157"/>
              </a:cxn>
              <a:cxn ang="0">
                <a:pos x="37" y="190"/>
              </a:cxn>
              <a:cxn ang="0">
                <a:pos x="0" y="234"/>
              </a:cxn>
              <a:cxn ang="0">
                <a:pos x="0" y="240"/>
              </a:cxn>
              <a:cxn ang="0">
                <a:pos x="29" y="244"/>
              </a:cxn>
              <a:cxn ang="0">
                <a:pos x="29" y="234"/>
              </a:cxn>
              <a:cxn ang="0">
                <a:pos x="81" y="224"/>
              </a:cxn>
              <a:cxn ang="0">
                <a:pos x="187" y="173"/>
              </a:cxn>
              <a:cxn ang="0">
                <a:pos x="179" y="151"/>
              </a:cxn>
              <a:cxn ang="0">
                <a:pos x="154" y="148"/>
              </a:cxn>
              <a:cxn ang="0">
                <a:pos x="156" y="121"/>
              </a:cxn>
              <a:cxn ang="0">
                <a:pos x="135" y="121"/>
              </a:cxn>
              <a:cxn ang="0">
                <a:pos x="129" y="103"/>
              </a:cxn>
              <a:cxn ang="0">
                <a:pos x="110" y="92"/>
              </a:cxn>
              <a:cxn ang="0">
                <a:pos x="83" y="90"/>
              </a:cxn>
              <a:cxn ang="0">
                <a:pos x="54" y="100"/>
              </a:cxn>
              <a:cxn ang="0">
                <a:pos x="62" y="71"/>
              </a:cxn>
              <a:cxn ang="0">
                <a:pos x="73" y="46"/>
              </a:cxn>
              <a:cxn ang="0">
                <a:pos x="73" y="2"/>
              </a:cxn>
              <a:cxn ang="0">
                <a:pos x="62" y="0"/>
              </a:cxn>
              <a:cxn ang="0">
                <a:pos x="52" y="2"/>
              </a:cxn>
              <a:cxn ang="0">
                <a:pos x="16" y="11"/>
              </a:cxn>
            </a:cxnLst>
            <a:rect l="0" t="0" r="r" b="b"/>
            <a:pathLst>
              <a:path w="187" h="244">
                <a:moveTo>
                  <a:pt x="16" y="11"/>
                </a:moveTo>
                <a:lnTo>
                  <a:pt x="29" y="48"/>
                </a:lnTo>
                <a:lnTo>
                  <a:pt x="25" y="94"/>
                </a:lnTo>
                <a:lnTo>
                  <a:pt x="44" y="125"/>
                </a:lnTo>
                <a:lnTo>
                  <a:pt x="50" y="132"/>
                </a:lnTo>
                <a:lnTo>
                  <a:pt x="33" y="157"/>
                </a:lnTo>
                <a:lnTo>
                  <a:pt x="37" y="190"/>
                </a:lnTo>
                <a:lnTo>
                  <a:pt x="0" y="234"/>
                </a:lnTo>
                <a:lnTo>
                  <a:pt x="0" y="240"/>
                </a:lnTo>
                <a:lnTo>
                  <a:pt x="29" y="244"/>
                </a:lnTo>
                <a:lnTo>
                  <a:pt x="29" y="234"/>
                </a:lnTo>
                <a:lnTo>
                  <a:pt x="81" y="224"/>
                </a:lnTo>
                <a:lnTo>
                  <a:pt x="187" y="173"/>
                </a:lnTo>
                <a:lnTo>
                  <a:pt x="179" y="151"/>
                </a:lnTo>
                <a:lnTo>
                  <a:pt x="154" y="148"/>
                </a:lnTo>
                <a:lnTo>
                  <a:pt x="156" y="121"/>
                </a:lnTo>
                <a:lnTo>
                  <a:pt x="135" y="121"/>
                </a:lnTo>
                <a:lnTo>
                  <a:pt x="129" y="103"/>
                </a:lnTo>
                <a:lnTo>
                  <a:pt x="110" y="92"/>
                </a:lnTo>
                <a:lnTo>
                  <a:pt x="83" y="90"/>
                </a:lnTo>
                <a:lnTo>
                  <a:pt x="54" y="100"/>
                </a:lnTo>
                <a:lnTo>
                  <a:pt x="62" y="71"/>
                </a:lnTo>
                <a:lnTo>
                  <a:pt x="73" y="46"/>
                </a:lnTo>
                <a:lnTo>
                  <a:pt x="73" y="2"/>
                </a:lnTo>
                <a:lnTo>
                  <a:pt x="62" y="0"/>
                </a:lnTo>
                <a:lnTo>
                  <a:pt x="52" y="2"/>
                </a:lnTo>
                <a:lnTo>
                  <a:pt x="16" y="11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03" name="Freeform 33">
            <a:extLst>
              <a:ext uri="{FF2B5EF4-FFF2-40B4-BE49-F238E27FC236}">
                <a16:creationId xmlns:a16="http://schemas.microsoft.com/office/drawing/2014/main" id="{2228A63D-57EA-4EE3-A923-2DC0C88D8EF0}"/>
              </a:ext>
            </a:extLst>
          </p:cNvPr>
          <p:cNvSpPr>
            <a:spLocks/>
          </p:cNvSpPr>
          <p:nvPr/>
        </p:nvSpPr>
        <p:spPr bwMode="auto">
          <a:xfrm>
            <a:off x="5561013" y="2968625"/>
            <a:ext cx="371475" cy="471488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19" y="44"/>
              </a:cxn>
              <a:cxn ang="0">
                <a:pos x="8" y="69"/>
              </a:cxn>
              <a:cxn ang="0">
                <a:pos x="0" y="98"/>
              </a:cxn>
              <a:cxn ang="0">
                <a:pos x="29" y="88"/>
              </a:cxn>
              <a:cxn ang="0">
                <a:pos x="56" y="90"/>
              </a:cxn>
              <a:cxn ang="0">
                <a:pos x="75" y="101"/>
              </a:cxn>
              <a:cxn ang="0">
                <a:pos x="81" y="119"/>
              </a:cxn>
              <a:cxn ang="0">
                <a:pos x="92" y="119"/>
              </a:cxn>
              <a:cxn ang="0">
                <a:pos x="90" y="92"/>
              </a:cxn>
              <a:cxn ang="0">
                <a:pos x="81" y="84"/>
              </a:cxn>
              <a:cxn ang="0">
                <a:pos x="71" y="52"/>
              </a:cxn>
              <a:cxn ang="0">
                <a:pos x="58" y="46"/>
              </a:cxn>
              <a:cxn ang="0">
                <a:pos x="48" y="6"/>
              </a:cxn>
              <a:cxn ang="0">
                <a:pos x="38" y="7"/>
              </a:cxn>
              <a:cxn ang="0">
                <a:pos x="19" y="0"/>
              </a:cxn>
            </a:cxnLst>
            <a:rect l="0" t="0" r="r" b="b"/>
            <a:pathLst>
              <a:path w="92" h="119">
                <a:moveTo>
                  <a:pt x="19" y="0"/>
                </a:moveTo>
                <a:lnTo>
                  <a:pt x="19" y="44"/>
                </a:lnTo>
                <a:lnTo>
                  <a:pt x="8" y="69"/>
                </a:lnTo>
                <a:lnTo>
                  <a:pt x="0" y="98"/>
                </a:lnTo>
                <a:lnTo>
                  <a:pt x="29" y="88"/>
                </a:lnTo>
                <a:lnTo>
                  <a:pt x="56" y="90"/>
                </a:lnTo>
                <a:lnTo>
                  <a:pt x="75" y="101"/>
                </a:lnTo>
                <a:lnTo>
                  <a:pt x="81" y="119"/>
                </a:lnTo>
                <a:lnTo>
                  <a:pt x="92" y="119"/>
                </a:lnTo>
                <a:lnTo>
                  <a:pt x="90" y="92"/>
                </a:lnTo>
                <a:lnTo>
                  <a:pt x="81" y="84"/>
                </a:lnTo>
                <a:lnTo>
                  <a:pt x="71" y="52"/>
                </a:lnTo>
                <a:lnTo>
                  <a:pt x="58" y="46"/>
                </a:lnTo>
                <a:lnTo>
                  <a:pt x="48" y="6"/>
                </a:lnTo>
                <a:lnTo>
                  <a:pt x="38" y="7"/>
                </a:lnTo>
                <a:lnTo>
                  <a:pt x="19" y="0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 dirty="0"/>
          </a:p>
        </p:txBody>
      </p:sp>
      <p:sp>
        <p:nvSpPr>
          <p:cNvPr id="204" name="Freeform 34">
            <a:extLst>
              <a:ext uri="{FF2B5EF4-FFF2-40B4-BE49-F238E27FC236}">
                <a16:creationId xmlns:a16="http://schemas.microsoft.com/office/drawing/2014/main" id="{0D2FF096-C265-44CD-B953-FA1AC7AB4A67}"/>
              </a:ext>
            </a:extLst>
          </p:cNvPr>
          <p:cNvSpPr>
            <a:spLocks/>
          </p:cNvSpPr>
          <p:nvPr/>
        </p:nvSpPr>
        <p:spPr bwMode="auto">
          <a:xfrm>
            <a:off x="5754688" y="2725738"/>
            <a:ext cx="550862" cy="917575"/>
          </a:xfrm>
          <a:custGeom>
            <a:avLst/>
            <a:gdLst/>
            <a:ahLst/>
            <a:cxnLst>
              <a:cxn ang="0">
                <a:pos x="0" y="68"/>
              </a:cxn>
              <a:cxn ang="0">
                <a:pos x="10" y="108"/>
              </a:cxn>
              <a:cxn ang="0">
                <a:pos x="23" y="114"/>
              </a:cxn>
              <a:cxn ang="0">
                <a:pos x="33" y="146"/>
              </a:cxn>
              <a:cxn ang="0">
                <a:pos x="42" y="154"/>
              </a:cxn>
              <a:cxn ang="0">
                <a:pos x="44" y="181"/>
              </a:cxn>
              <a:cxn ang="0">
                <a:pos x="54" y="181"/>
              </a:cxn>
              <a:cxn ang="0">
                <a:pos x="52" y="208"/>
              </a:cxn>
              <a:cxn ang="0">
                <a:pos x="77" y="211"/>
              </a:cxn>
              <a:cxn ang="0">
                <a:pos x="85" y="233"/>
              </a:cxn>
              <a:cxn ang="0">
                <a:pos x="119" y="213"/>
              </a:cxn>
              <a:cxn ang="0">
                <a:pos x="119" y="169"/>
              </a:cxn>
              <a:cxn ang="0">
                <a:pos x="136" y="160"/>
              </a:cxn>
              <a:cxn ang="0">
                <a:pos x="129" y="117"/>
              </a:cxn>
              <a:cxn ang="0">
                <a:pos x="125" y="73"/>
              </a:cxn>
              <a:cxn ang="0">
                <a:pos x="115" y="71"/>
              </a:cxn>
              <a:cxn ang="0">
                <a:pos x="106" y="48"/>
              </a:cxn>
              <a:cxn ang="0">
                <a:pos x="106" y="0"/>
              </a:cxn>
              <a:cxn ang="0">
                <a:pos x="73" y="2"/>
              </a:cxn>
              <a:cxn ang="0">
                <a:pos x="62" y="18"/>
              </a:cxn>
              <a:cxn ang="0">
                <a:pos x="17" y="66"/>
              </a:cxn>
              <a:cxn ang="0">
                <a:pos x="0" y="68"/>
              </a:cxn>
            </a:cxnLst>
            <a:rect l="0" t="0" r="r" b="b"/>
            <a:pathLst>
              <a:path w="136" h="233">
                <a:moveTo>
                  <a:pt x="0" y="68"/>
                </a:moveTo>
                <a:lnTo>
                  <a:pt x="10" y="108"/>
                </a:lnTo>
                <a:lnTo>
                  <a:pt x="23" y="114"/>
                </a:lnTo>
                <a:lnTo>
                  <a:pt x="33" y="146"/>
                </a:lnTo>
                <a:lnTo>
                  <a:pt x="42" y="154"/>
                </a:lnTo>
                <a:lnTo>
                  <a:pt x="44" y="181"/>
                </a:lnTo>
                <a:lnTo>
                  <a:pt x="54" y="181"/>
                </a:lnTo>
                <a:lnTo>
                  <a:pt x="52" y="208"/>
                </a:lnTo>
                <a:lnTo>
                  <a:pt x="77" y="211"/>
                </a:lnTo>
                <a:lnTo>
                  <a:pt x="85" y="233"/>
                </a:lnTo>
                <a:lnTo>
                  <a:pt x="119" y="213"/>
                </a:lnTo>
                <a:lnTo>
                  <a:pt x="119" y="169"/>
                </a:lnTo>
                <a:lnTo>
                  <a:pt x="136" y="160"/>
                </a:lnTo>
                <a:lnTo>
                  <a:pt x="129" y="117"/>
                </a:lnTo>
                <a:lnTo>
                  <a:pt x="125" y="73"/>
                </a:lnTo>
                <a:lnTo>
                  <a:pt x="115" y="71"/>
                </a:lnTo>
                <a:lnTo>
                  <a:pt x="106" y="48"/>
                </a:lnTo>
                <a:lnTo>
                  <a:pt x="106" y="0"/>
                </a:lnTo>
                <a:lnTo>
                  <a:pt x="73" y="2"/>
                </a:lnTo>
                <a:lnTo>
                  <a:pt x="62" y="18"/>
                </a:lnTo>
                <a:lnTo>
                  <a:pt x="17" y="66"/>
                </a:lnTo>
                <a:lnTo>
                  <a:pt x="0" y="68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05" name="Freeform 35">
            <a:extLst>
              <a:ext uri="{FF2B5EF4-FFF2-40B4-BE49-F238E27FC236}">
                <a16:creationId xmlns:a16="http://schemas.microsoft.com/office/drawing/2014/main" id="{F8D11848-9812-4DA1-BE58-799B03A8BD5F}"/>
              </a:ext>
            </a:extLst>
          </p:cNvPr>
          <p:cNvSpPr>
            <a:spLocks/>
          </p:cNvSpPr>
          <p:nvPr/>
        </p:nvSpPr>
        <p:spPr bwMode="auto">
          <a:xfrm>
            <a:off x="6184900" y="2517775"/>
            <a:ext cx="892175" cy="898525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0" y="101"/>
              </a:cxn>
              <a:cxn ang="0">
                <a:pos x="9" y="124"/>
              </a:cxn>
              <a:cxn ang="0">
                <a:pos x="19" y="126"/>
              </a:cxn>
              <a:cxn ang="0">
                <a:pos x="23" y="170"/>
              </a:cxn>
              <a:cxn ang="0">
                <a:pos x="30" y="213"/>
              </a:cxn>
              <a:cxn ang="0">
                <a:pos x="86" y="228"/>
              </a:cxn>
              <a:cxn ang="0">
                <a:pos x="98" y="224"/>
              </a:cxn>
              <a:cxn ang="0">
                <a:pos x="184" y="180"/>
              </a:cxn>
              <a:cxn ang="0">
                <a:pos x="182" y="169"/>
              </a:cxn>
              <a:cxn ang="0">
                <a:pos x="172" y="169"/>
              </a:cxn>
              <a:cxn ang="0">
                <a:pos x="165" y="142"/>
              </a:cxn>
              <a:cxn ang="0">
                <a:pos x="201" y="121"/>
              </a:cxn>
              <a:cxn ang="0">
                <a:pos x="211" y="126"/>
              </a:cxn>
              <a:cxn ang="0">
                <a:pos x="220" y="117"/>
              </a:cxn>
              <a:cxn ang="0">
                <a:pos x="217" y="109"/>
              </a:cxn>
              <a:cxn ang="0">
                <a:pos x="217" y="94"/>
              </a:cxn>
              <a:cxn ang="0">
                <a:pos x="209" y="94"/>
              </a:cxn>
              <a:cxn ang="0">
                <a:pos x="207" y="88"/>
              </a:cxn>
              <a:cxn ang="0">
                <a:pos x="211" y="73"/>
              </a:cxn>
              <a:cxn ang="0">
                <a:pos x="203" y="73"/>
              </a:cxn>
              <a:cxn ang="0">
                <a:pos x="199" y="63"/>
              </a:cxn>
              <a:cxn ang="0">
                <a:pos x="194" y="57"/>
              </a:cxn>
              <a:cxn ang="0">
                <a:pos x="192" y="38"/>
              </a:cxn>
              <a:cxn ang="0">
                <a:pos x="136" y="0"/>
              </a:cxn>
              <a:cxn ang="0">
                <a:pos x="75" y="21"/>
              </a:cxn>
              <a:cxn ang="0">
                <a:pos x="11" y="19"/>
              </a:cxn>
              <a:cxn ang="0">
                <a:pos x="0" y="53"/>
              </a:cxn>
            </a:cxnLst>
            <a:rect l="0" t="0" r="r" b="b"/>
            <a:pathLst>
              <a:path w="220" h="228">
                <a:moveTo>
                  <a:pt x="0" y="53"/>
                </a:moveTo>
                <a:lnTo>
                  <a:pt x="0" y="101"/>
                </a:lnTo>
                <a:lnTo>
                  <a:pt x="9" y="124"/>
                </a:lnTo>
                <a:lnTo>
                  <a:pt x="19" y="126"/>
                </a:lnTo>
                <a:lnTo>
                  <a:pt x="23" y="170"/>
                </a:lnTo>
                <a:lnTo>
                  <a:pt x="30" y="213"/>
                </a:lnTo>
                <a:lnTo>
                  <a:pt x="86" y="228"/>
                </a:lnTo>
                <a:lnTo>
                  <a:pt x="98" y="224"/>
                </a:lnTo>
                <a:lnTo>
                  <a:pt x="184" y="180"/>
                </a:lnTo>
                <a:lnTo>
                  <a:pt x="182" y="169"/>
                </a:lnTo>
                <a:lnTo>
                  <a:pt x="172" y="169"/>
                </a:lnTo>
                <a:lnTo>
                  <a:pt x="165" y="142"/>
                </a:lnTo>
                <a:lnTo>
                  <a:pt x="201" y="121"/>
                </a:lnTo>
                <a:lnTo>
                  <a:pt x="211" y="126"/>
                </a:lnTo>
                <a:lnTo>
                  <a:pt x="220" y="117"/>
                </a:lnTo>
                <a:lnTo>
                  <a:pt x="217" y="109"/>
                </a:lnTo>
                <a:lnTo>
                  <a:pt x="217" y="94"/>
                </a:lnTo>
                <a:lnTo>
                  <a:pt x="209" y="94"/>
                </a:lnTo>
                <a:lnTo>
                  <a:pt x="207" y="88"/>
                </a:lnTo>
                <a:lnTo>
                  <a:pt x="211" y="73"/>
                </a:lnTo>
                <a:lnTo>
                  <a:pt x="203" y="73"/>
                </a:lnTo>
                <a:lnTo>
                  <a:pt x="199" y="63"/>
                </a:lnTo>
                <a:lnTo>
                  <a:pt x="194" y="57"/>
                </a:lnTo>
                <a:lnTo>
                  <a:pt x="192" y="38"/>
                </a:lnTo>
                <a:lnTo>
                  <a:pt x="136" y="0"/>
                </a:lnTo>
                <a:lnTo>
                  <a:pt x="75" y="21"/>
                </a:lnTo>
                <a:lnTo>
                  <a:pt x="11" y="19"/>
                </a:lnTo>
                <a:lnTo>
                  <a:pt x="0" y="5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06" name="Freeform 36">
            <a:extLst>
              <a:ext uri="{FF2B5EF4-FFF2-40B4-BE49-F238E27FC236}">
                <a16:creationId xmlns:a16="http://schemas.microsoft.com/office/drawing/2014/main" id="{88E522FA-DFA5-4ED0-9AB3-B8AB1C943A24}"/>
              </a:ext>
            </a:extLst>
          </p:cNvPr>
          <p:cNvSpPr>
            <a:spLocks/>
          </p:cNvSpPr>
          <p:nvPr/>
        </p:nvSpPr>
        <p:spPr bwMode="auto">
          <a:xfrm>
            <a:off x="6581775" y="2992438"/>
            <a:ext cx="738188" cy="701675"/>
          </a:xfrm>
          <a:custGeom>
            <a:avLst/>
            <a:gdLst/>
            <a:ahLst/>
            <a:cxnLst>
              <a:cxn ang="0">
                <a:pos x="0" y="103"/>
              </a:cxn>
              <a:cxn ang="0">
                <a:pos x="51" y="155"/>
              </a:cxn>
              <a:cxn ang="0">
                <a:pos x="82" y="178"/>
              </a:cxn>
              <a:cxn ang="0">
                <a:pos x="119" y="157"/>
              </a:cxn>
              <a:cxn ang="0">
                <a:pos x="122" y="155"/>
              </a:cxn>
              <a:cxn ang="0">
                <a:pos x="182" y="140"/>
              </a:cxn>
              <a:cxn ang="0">
                <a:pos x="178" y="134"/>
              </a:cxn>
              <a:cxn ang="0">
                <a:pos x="172" y="128"/>
              </a:cxn>
              <a:cxn ang="0">
                <a:pos x="165" y="122"/>
              </a:cxn>
              <a:cxn ang="0">
                <a:pos x="143" y="82"/>
              </a:cxn>
              <a:cxn ang="0">
                <a:pos x="163" y="65"/>
              </a:cxn>
              <a:cxn ang="0">
                <a:pos x="113" y="5"/>
              </a:cxn>
              <a:cxn ang="0">
                <a:pos x="103" y="0"/>
              </a:cxn>
              <a:cxn ang="0">
                <a:pos x="67" y="21"/>
              </a:cxn>
              <a:cxn ang="0">
                <a:pos x="74" y="48"/>
              </a:cxn>
              <a:cxn ang="0">
                <a:pos x="84" y="48"/>
              </a:cxn>
              <a:cxn ang="0">
                <a:pos x="86" y="59"/>
              </a:cxn>
              <a:cxn ang="0">
                <a:pos x="0" y="103"/>
              </a:cxn>
            </a:cxnLst>
            <a:rect l="0" t="0" r="r" b="b"/>
            <a:pathLst>
              <a:path w="182" h="178">
                <a:moveTo>
                  <a:pt x="0" y="103"/>
                </a:moveTo>
                <a:lnTo>
                  <a:pt x="51" y="155"/>
                </a:lnTo>
                <a:lnTo>
                  <a:pt x="82" y="178"/>
                </a:lnTo>
                <a:lnTo>
                  <a:pt x="119" y="157"/>
                </a:lnTo>
                <a:lnTo>
                  <a:pt x="122" y="155"/>
                </a:lnTo>
                <a:lnTo>
                  <a:pt x="182" y="140"/>
                </a:lnTo>
                <a:lnTo>
                  <a:pt x="178" y="134"/>
                </a:lnTo>
                <a:lnTo>
                  <a:pt x="172" y="128"/>
                </a:lnTo>
                <a:lnTo>
                  <a:pt x="165" y="122"/>
                </a:lnTo>
                <a:lnTo>
                  <a:pt x="143" y="82"/>
                </a:lnTo>
                <a:lnTo>
                  <a:pt x="163" y="65"/>
                </a:lnTo>
                <a:lnTo>
                  <a:pt x="113" y="5"/>
                </a:lnTo>
                <a:lnTo>
                  <a:pt x="103" y="0"/>
                </a:lnTo>
                <a:lnTo>
                  <a:pt x="67" y="21"/>
                </a:lnTo>
                <a:lnTo>
                  <a:pt x="74" y="48"/>
                </a:lnTo>
                <a:lnTo>
                  <a:pt x="84" y="48"/>
                </a:lnTo>
                <a:lnTo>
                  <a:pt x="86" y="59"/>
                </a:lnTo>
                <a:lnTo>
                  <a:pt x="0" y="10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07" name="Freeform 37">
            <a:extLst>
              <a:ext uri="{FF2B5EF4-FFF2-40B4-BE49-F238E27FC236}">
                <a16:creationId xmlns:a16="http://schemas.microsoft.com/office/drawing/2014/main" id="{9CEA3A3F-2F44-49B8-BDB1-FC3932E30A00}"/>
              </a:ext>
            </a:extLst>
          </p:cNvPr>
          <p:cNvSpPr>
            <a:spLocks/>
          </p:cNvSpPr>
          <p:nvPr/>
        </p:nvSpPr>
        <p:spPr bwMode="auto">
          <a:xfrm>
            <a:off x="7038975" y="2797175"/>
            <a:ext cx="842963" cy="747713"/>
          </a:xfrm>
          <a:custGeom>
            <a:avLst/>
            <a:gdLst/>
            <a:ahLst/>
            <a:cxnLst>
              <a:cxn ang="0">
                <a:pos x="69" y="9"/>
              </a:cxn>
              <a:cxn ang="0">
                <a:pos x="44" y="13"/>
              </a:cxn>
              <a:cxn ang="0">
                <a:pos x="40" y="15"/>
              </a:cxn>
              <a:cxn ang="0">
                <a:pos x="32" y="13"/>
              </a:cxn>
              <a:cxn ang="0">
                <a:pos x="30" y="17"/>
              </a:cxn>
              <a:cxn ang="0">
                <a:pos x="21" y="30"/>
              </a:cxn>
              <a:cxn ang="0">
                <a:pos x="9" y="46"/>
              </a:cxn>
              <a:cxn ang="0">
                <a:pos x="0" y="55"/>
              </a:cxn>
              <a:cxn ang="0">
                <a:pos x="50" y="115"/>
              </a:cxn>
              <a:cxn ang="0">
                <a:pos x="30" y="132"/>
              </a:cxn>
              <a:cxn ang="0">
                <a:pos x="52" y="172"/>
              </a:cxn>
              <a:cxn ang="0">
                <a:pos x="59" y="178"/>
              </a:cxn>
              <a:cxn ang="0">
                <a:pos x="65" y="184"/>
              </a:cxn>
              <a:cxn ang="0">
                <a:pos x="69" y="190"/>
              </a:cxn>
              <a:cxn ang="0">
                <a:pos x="113" y="176"/>
              </a:cxn>
              <a:cxn ang="0">
                <a:pos x="159" y="128"/>
              </a:cxn>
              <a:cxn ang="0">
                <a:pos x="161" y="122"/>
              </a:cxn>
              <a:cxn ang="0">
                <a:pos x="167" y="119"/>
              </a:cxn>
              <a:cxn ang="0">
                <a:pos x="173" y="115"/>
              </a:cxn>
              <a:cxn ang="0">
                <a:pos x="169" y="107"/>
              </a:cxn>
              <a:cxn ang="0">
                <a:pos x="174" y="101"/>
              </a:cxn>
              <a:cxn ang="0">
                <a:pos x="184" y="99"/>
              </a:cxn>
              <a:cxn ang="0">
                <a:pos x="190" y="99"/>
              </a:cxn>
              <a:cxn ang="0">
                <a:pos x="199" y="94"/>
              </a:cxn>
              <a:cxn ang="0">
                <a:pos x="207" y="84"/>
              </a:cxn>
              <a:cxn ang="0">
                <a:pos x="190" y="46"/>
              </a:cxn>
              <a:cxn ang="0">
                <a:pos x="161" y="44"/>
              </a:cxn>
              <a:cxn ang="0">
                <a:pos x="165" y="0"/>
              </a:cxn>
              <a:cxn ang="0">
                <a:pos x="92" y="7"/>
              </a:cxn>
              <a:cxn ang="0">
                <a:pos x="69" y="9"/>
              </a:cxn>
            </a:cxnLst>
            <a:rect l="0" t="0" r="r" b="b"/>
            <a:pathLst>
              <a:path w="207" h="190">
                <a:moveTo>
                  <a:pt x="69" y="9"/>
                </a:moveTo>
                <a:lnTo>
                  <a:pt x="44" y="13"/>
                </a:lnTo>
                <a:lnTo>
                  <a:pt x="40" y="15"/>
                </a:lnTo>
                <a:lnTo>
                  <a:pt x="32" y="13"/>
                </a:lnTo>
                <a:lnTo>
                  <a:pt x="30" y="17"/>
                </a:lnTo>
                <a:lnTo>
                  <a:pt x="21" y="30"/>
                </a:lnTo>
                <a:lnTo>
                  <a:pt x="9" y="46"/>
                </a:lnTo>
                <a:lnTo>
                  <a:pt x="0" y="55"/>
                </a:lnTo>
                <a:lnTo>
                  <a:pt x="50" y="115"/>
                </a:lnTo>
                <a:lnTo>
                  <a:pt x="30" y="132"/>
                </a:lnTo>
                <a:lnTo>
                  <a:pt x="52" y="172"/>
                </a:lnTo>
                <a:lnTo>
                  <a:pt x="59" y="178"/>
                </a:lnTo>
                <a:lnTo>
                  <a:pt x="65" y="184"/>
                </a:lnTo>
                <a:lnTo>
                  <a:pt x="69" y="190"/>
                </a:lnTo>
                <a:lnTo>
                  <a:pt x="113" y="176"/>
                </a:lnTo>
                <a:lnTo>
                  <a:pt x="159" y="128"/>
                </a:lnTo>
                <a:lnTo>
                  <a:pt x="161" y="122"/>
                </a:lnTo>
                <a:lnTo>
                  <a:pt x="167" y="119"/>
                </a:lnTo>
                <a:lnTo>
                  <a:pt x="173" y="115"/>
                </a:lnTo>
                <a:lnTo>
                  <a:pt x="169" y="107"/>
                </a:lnTo>
                <a:lnTo>
                  <a:pt x="174" y="101"/>
                </a:lnTo>
                <a:lnTo>
                  <a:pt x="184" y="99"/>
                </a:lnTo>
                <a:lnTo>
                  <a:pt x="190" y="99"/>
                </a:lnTo>
                <a:lnTo>
                  <a:pt x="199" y="94"/>
                </a:lnTo>
                <a:lnTo>
                  <a:pt x="207" y="84"/>
                </a:lnTo>
                <a:lnTo>
                  <a:pt x="190" y="46"/>
                </a:lnTo>
                <a:lnTo>
                  <a:pt x="161" y="44"/>
                </a:lnTo>
                <a:lnTo>
                  <a:pt x="165" y="0"/>
                </a:lnTo>
                <a:lnTo>
                  <a:pt x="92" y="7"/>
                </a:lnTo>
                <a:lnTo>
                  <a:pt x="69" y="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08" name="Freeform 38">
            <a:extLst>
              <a:ext uri="{FF2B5EF4-FFF2-40B4-BE49-F238E27FC236}">
                <a16:creationId xmlns:a16="http://schemas.microsoft.com/office/drawing/2014/main" id="{613A2098-74E6-4369-A537-DA514848AE01}"/>
              </a:ext>
            </a:extLst>
          </p:cNvPr>
          <p:cNvSpPr>
            <a:spLocks/>
          </p:cNvSpPr>
          <p:nvPr/>
        </p:nvSpPr>
        <p:spPr bwMode="auto">
          <a:xfrm>
            <a:off x="582613" y="3463925"/>
            <a:ext cx="490537" cy="61595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157"/>
              </a:cxn>
              <a:cxn ang="0">
                <a:pos x="51" y="157"/>
              </a:cxn>
              <a:cxn ang="0">
                <a:pos x="121" y="97"/>
              </a:cxn>
              <a:cxn ang="0">
                <a:pos x="121" y="0"/>
              </a:cxn>
              <a:cxn ang="0">
                <a:pos x="3" y="0"/>
              </a:cxn>
            </a:cxnLst>
            <a:rect l="0" t="0" r="r" b="b"/>
            <a:pathLst>
              <a:path w="121" h="157">
                <a:moveTo>
                  <a:pt x="3" y="0"/>
                </a:moveTo>
                <a:lnTo>
                  <a:pt x="0" y="157"/>
                </a:lnTo>
                <a:lnTo>
                  <a:pt x="51" y="157"/>
                </a:lnTo>
                <a:lnTo>
                  <a:pt x="121" y="97"/>
                </a:lnTo>
                <a:lnTo>
                  <a:pt x="121" y="0"/>
                </a:lnTo>
                <a:lnTo>
                  <a:pt x="3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09" name="Freeform 39">
            <a:extLst>
              <a:ext uri="{FF2B5EF4-FFF2-40B4-BE49-F238E27FC236}">
                <a16:creationId xmlns:a16="http://schemas.microsoft.com/office/drawing/2014/main" id="{20D047A2-B780-4BE1-A465-491A10208650}"/>
              </a:ext>
            </a:extLst>
          </p:cNvPr>
          <p:cNvSpPr>
            <a:spLocks/>
          </p:cNvSpPr>
          <p:nvPr/>
        </p:nvSpPr>
        <p:spPr bwMode="auto">
          <a:xfrm>
            <a:off x="558800" y="4079875"/>
            <a:ext cx="901700" cy="89217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227"/>
              </a:cxn>
              <a:cxn ang="0">
                <a:pos x="19" y="227"/>
              </a:cxn>
              <a:cxn ang="0">
                <a:pos x="46" y="215"/>
              </a:cxn>
              <a:cxn ang="0">
                <a:pos x="73" y="211"/>
              </a:cxn>
              <a:cxn ang="0">
                <a:pos x="69" y="200"/>
              </a:cxn>
              <a:cxn ang="0">
                <a:pos x="92" y="205"/>
              </a:cxn>
              <a:cxn ang="0">
                <a:pos x="125" y="207"/>
              </a:cxn>
              <a:cxn ang="0">
                <a:pos x="130" y="209"/>
              </a:cxn>
              <a:cxn ang="0">
                <a:pos x="132" y="215"/>
              </a:cxn>
              <a:cxn ang="0">
                <a:pos x="163" y="217"/>
              </a:cxn>
              <a:cxn ang="0">
                <a:pos x="178" y="205"/>
              </a:cxn>
              <a:cxn ang="0">
                <a:pos x="194" y="217"/>
              </a:cxn>
              <a:cxn ang="0">
                <a:pos x="201" y="209"/>
              </a:cxn>
              <a:cxn ang="0">
                <a:pos x="207" y="207"/>
              </a:cxn>
              <a:cxn ang="0">
                <a:pos x="211" y="205"/>
              </a:cxn>
              <a:cxn ang="0">
                <a:pos x="207" y="194"/>
              </a:cxn>
              <a:cxn ang="0">
                <a:pos x="201" y="182"/>
              </a:cxn>
              <a:cxn ang="0">
                <a:pos x="213" y="180"/>
              </a:cxn>
              <a:cxn ang="0">
                <a:pos x="222" y="180"/>
              </a:cxn>
              <a:cxn ang="0">
                <a:pos x="221" y="163"/>
              </a:cxn>
              <a:cxn ang="0">
                <a:pos x="203" y="152"/>
              </a:cxn>
              <a:cxn ang="0">
                <a:pos x="215" y="142"/>
              </a:cxn>
              <a:cxn ang="0">
                <a:pos x="215" y="127"/>
              </a:cxn>
              <a:cxn ang="0">
                <a:pos x="205" y="129"/>
              </a:cxn>
              <a:cxn ang="0">
                <a:pos x="198" y="127"/>
              </a:cxn>
              <a:cxn ang="0">
                <a:pos x="190" y="121"/>
              </a:cxn>
              <a:cxn ang="0">
                <a:pos x="186" y="117"/>
              </a:cxn>
              <a:cxn ang="0">
                <a:pos x="205" y="104"/>
              </a:cxn>
              <a:cxn ang="0">
                <a:pos x="115" y="65"/>
              </a:cxn>
              <a:cxn ang="0">
                <a:pos x="57" y="0"/>
              </a:cxn>
              <a:cxn ang="0">
                <a:pos x="6" y="0"/>
              </a:cxn>
            </a:cxnLst>
            <a:rect l="0" t="0" r="r" b="b"/>
            <a:pathLst>
              <a:path w="222" h="227">
                <a:moveTo>
                  <a:pt x="6" y="0"/>
                </a:moveTo>
                <a:lnTo>
                  <a:pt x="0" y="227"/>
                </a:lnTo>
                <a:lnTo>
                  <a:pt x="19" y="227"/>
                </a:lnTo>
                <a:lnTo>
                  <a:pt x="46" y="215"/>
                </a:lnTo>
                <a:lnTo>
                  <a:pt x="73" y="211"/>
                </a:lnTo>
                <a:lnTo>
                  <a:pt x="69" y="200"/>
                </a:lnTo>
                <a:lnTo>
                  <a:pt x="92" y="205"/>
                </a:lnTo>
                <a:lnTo>
                  <a:pt x="125" y="207"/>
                </a:lnTo>
                <a:lnTo>
                  <a:pt x="130" y="209"/>
                </a:lnTo>
                <a:lnTo>
                  <a:pt x="132" y="215"/>
                </a:lnTo>
                <a:lnTo>
                  <a:pt x="163" y="217"/>
                </a:lnTo>
                <a:lnTo>
                  <a:pt x="178" y="205"/>
                </a:lnTo>
                <a:lnTo>
                  <a:pt x="194" y="217"/>
                </a:lnTo>
                <a:lnTo>
                  <a:pt x="201" y="209"/>
                </a:lnTo>
                <a:lnTo>
                  <a:pt x="207" y="207"/>
                </a:lnTo>
                <a:lnTo>
                  <a:pt x="211" y="205"/>
                </a:lnTo>
                <a:lnTo>
                  <a:pt x="207" y="194"/>
                </a:lnTo>
                <a:lnTo>
                  <a:pt x="201" y="182"/>
                </a:lnTo>
                <a:lnTo>
                  <a:pt x="213" y="180"/>
                </a:lnTo>
                <a:lnTo>
                  <a:pt x="222" y="180"/>
                </a:lnTo>
                <a:lnTo>
                  <a:pt x="221" y="163"/>
                </a:lnTo>
                <a:lnTo>
                  <a:pt x="203" y="152"/>
                </a:lnTo>
                <a:lnTo>
                  <a:pt x="215" y="142"/>
                </a:lnTo>
                <a:lnTo>
                  <a:pt x="215" y="127"/>
                </a:lnTo>
                <a:lnTo>
                  <a:pt x="205" y="129"/>
                </a:lnTo>
                <a:lnTo>
                  <a:pt x="198" y="127"/>
                </a:lnTo>
                <a:lnTo>
                  <a:pt x="190" y="121"/>
                </a:lnTo>
                <a:lnTo>
                  <a:pt x="186" y="117"/>
                </a:lnTo>
                <a:lnTo>
                  <a:pt x="205" y="104"/>
                </a:lnTo>
                <a:lnTo>
                  <a:pt x="115" y="65"/>
                </a:lnTo>
                <a:lnTo>
                  <a:pt x="57" y="0"/>
                </a:lnTo>
                <a:lnTo>
                  <a:pt x="6" y="0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10" name="Freeform 40">
            <a:extLst>
              <a:ext uri="{FF2B5EF4-FFF2-40B4-BE49-F238E27FC236}">
                <a16:creationId xmlns:a16="http://schemas.microsoft.com/office/drawing/2014/main" id="{81E361A3-0D9E-4260-B410-6042AC74F558}"/>
              </a:ext>
            </a:extLst>
          </p:cNvPr>
          <p:cNvSpPr>
            <a:spLocks/>
          </p:cNvSpPr>
          <p:nvPr/>
        </p:nvSpPr>
        <p:spPr bwMode="auto">
          <a:xfrm>
            <a:off x="788988" y="3770313"/>
            <a:ext cx="890587" cy="815975"/>
          </a:xfrm>
          <a:custGeom>
            <a:avLst/>
            <a:gdLst/>
            <a:ahLst/>
            <a:cxnLst>
              <a:cxn ang="0">
                <a:pos x="70" y="0"/>
              </a:cxn>
              <a:cxn ang="0">
                <a:pos x="70" y="19"/>
              </a:cxn>
              <a:cxn ang="0">
                <a:pos x="0" y="79"/>
              </a:cxn>
              <a:cxn ang="0">
                <a:pos x="58" y="144"/>
              </a:cxn>
              <a:cxn ang="0">
                <a:pos x="148" y="183"/>
              </a:cxn>
              <a:cxn ang="0">
                <a:pos x="129" y="196"/>
              </a:cxn>
              <a:cxn ang="0">
                <a:pos x="133" y="200"/>
              </a:cxn>
              <a:cxn ang="0">
                <a:pos x="141" y="206"/>
              </a:cxn>
              <a:cxn ang="0">
                <a:pos x="148" y="208"/>
              </a:cxn>
              <a:cxn ang="0">
                <a:pos x="158" y="206"/>
              </a:cxn>
              <a:cxn ang="0">
                <a:pos x="187" y="194"/>
              </a:cxn>
              <a:cxn ang="0">
                <a:pos x="192" y="131"/>
              </a:cxn>
              <a:cxn ang="0">
                <a:pos x="217" y="112"/>
              </a:cxn>
              <a:cxn ang="0">
                <a:pos x="215" y="92"/>
              </a:cxn>
              <a:cxn ang="0">
                <a:pos x="219" y="67"/>
              </a:cxn>
              <a:cxn ang="0">
                <a:pos x="196" y="60"/>
              </a:cxn>
              <a:cxn ang="0">
                <a:pos x="190" y="44"/>
              </a:cxn>
              <a:cxn ang="0">
                <a:pos x="219" y="21"/>
              </a:cxn>
              <a:cxn ang="0">
                <a:pos x="219" y="10"/>
              </a:cxn>
              <a:cxn ang="0">
                <a:pos x="215" y="4"/>
              </a:cxn>
              <a:cxn ang="0">
                <a:pos x="70" y="0"/>
              </a:cxn>
            </a:cxnLst>
            <a:rect l="0" t="0" r="r" b="b"/>
            <a:pathLst>
              <a:path w="219" h="208">
                <a:moveTo>
                  <a:pt x="70" y="0"/>
                </a:moveTo>
                <a:lnTo>
                  <a:pt x="70" y="19"/>
                </a:lnTo>
                <a:lnTo>
                  <a:pt x="0" y="79"/>
                </a:lnTo>
                <a:lnTo>
                  <a:pt x="58" y="144"/>
                </a:lnTo>
                <a:lnTo>
                  <a:pt x="148" y="183"/>
                </a:lnTo>
                <a:lnTo>
                  <a:pt x="129" y="196"/>
                </a:lnTo>
                <a:lnTo>
                  <a:pt x="133" y="200"/>
                </a:lnTo>
                <a:lnTo>
                  <a:pt x="141" y="206"/>
                </a:lnTo>
                <a:lnTo>
                  <a:pt x="148" y="208"/>
                </a:lnTo>
                <a:lnTo>
                  <a:pt x="158" y="206"/>
                </a:lnTo>
                <a:lnTo>
                  <a:pt x="187" y="194"/>
                </a:lnTo>
                <a:lnTo>
                  <a:pt x="192" y="131"/>
                </a:lnTo>
                <a:lnTo>
                  <a:pt x="217" y="112"/>
                </a:lnTo>
                <a:lnTo>
                  <a:pt x="215" y="92"/>
                </a:lnTo>
                <a:lnTo>
                  <a:pt x="219" y="67"/>
                </a:lnTo>
                <a:lnTo>
                  <a:pt x="196" y="60"/>
                </a:lnTo>
                <a:lnTo>
                  <a:pt x="190" y="44"/>
                </a:lnTo>
                <a:lnTo>
                  <a:pt x="219" y="21"/>
                </a:lnTo>
                <a:lnTo>
                  <a:pt x="219" y="10"/>
                </a:lnTo>
                <a:lnTo>
                  <a:pt x="215" y="4"/>
                </a:lnTo>
                <a:lnTo>
                  <a:pt x="70" y="0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 dirty="0"/>
          </a:p>
        </p:txBody>
      </p:sp>
      <p:sp>
        <p:nvSpPr>
          <p:cNvPr id="211" name="Freeform 41">
            <a:extLst>
              <a:ext uri="{FF2B5EF4-FFF2-40B4-BE49-F238E27FC236}">
                <a16:creationId xmlns:a16="http://schemas.microsoft.com/office/drawing/2014/main" id="{80A1FD9B-ADFC-4E7D-8F34-7397AA57D0E8}"/>
              </a:ext>
            </a:extLst>
          </p:cNvPr>
          <p:cNvSpPr>
            <a:spLocks/>
          </p:cNvSpPr>
          <p:nvPr/>
        </p:nvSpPr>
        <p:spPr bwMode="auto">
          <a:xfrm>
            <a:off x="1381125" y="3770313"/>
            <a:ext cx="1255713" cy="1116012"/>
          </a:xfrm>
          <a:custGeom>
            <a:avLst/>
            <a:gdLst/>
            <a:ahLst/>
            <a:cxnLst>
              <a:cxn ang="0">
                <a:pos x="69" y="4"/>
              </a:cxn>
              <a:cxn ang="0">
                <a:pos x="73" y="10"/>
              </a:cxn>
              <a:cxn ang="0">
                <a:pos x="73" y="21"/>
              </a:cxn>
              <a:cxn ang="0">
                <a:pos x="44" y="44"/>
              </a:cxn>
              <a:cxn ang="0">
                <a:pos x="50" y="60"/>
              </a:cxn>
              <a:cxn ang="0">
                <a:pos x="73" y="67"/>
              </a:cxn>
              <a:cxn ang="0">
                <a:pos x="69" y="92"/>
              </a:cxn>
              <a:cxn ang="0">
                <a:pos x="71" y="112"/>
              </a:cxn>
              <a:cxn ang="0">
                <a:pos x="46" y="131"/>
              </a:cxn>
              <a:cxn ang="0">
                <a:pos x="41" y="194"/>
              </a:cxn>
              <a:cxn ang="0">
                <a:pos x="12" y="206"/>
              </a:cxn>
              <a:cxn ang="0">
                <a:pos x="12" y="221"/>
              </a:cxn>
              <a:cxn ang="0">
                <a:pos x="0" y="231"/>
              </a:cxn>
              <a:cxn ang="0">
                <a:pos x="18" y="242"/>
              </a:cxn>
              <a:cxn ang="0">
                <a:pos x="58" y="238"/>
              </a:cxn>
              <a:cxn ang="0">
                <a:pos x="62" y="244"/>
              </a:cxn>
              <a:cxn ang="0">
                <a:pos x="73" y="254"/>
              </a:cxn>
              <a:cxn ang="0">
                <a:pos x="102" y="259"/>
              </a:cxn>
              <a:cxn ang="0">
                <a:pos x="137" y="236"/>
              </a:cxn>
              <a:cxn ang="0">
                <a:pos x="204" y="284"/>
              </a:cxn>
              <a:cxn ang="0">
                <a:pos x="227" y="254"/>
              </a:cxn>
              <a:cxn ang="0">
                <a:pos x="233" y="252"/>
              </a:cxn>
              <a:cxn ang="0">
                <a:pos x="238" y="250"/>
              </a:cxn>
              <a:cxn ang="0">
                <a:pos x="242" y="246"/>
              </a:cxn>
              <a:cxn ang="0">
                <a:pos x="282" y="175"/>
              </a:cxn>
              <a:cxn ang="0">
                <a:pos x="294" y="148"/>
              </a:cxn>
              <a:cxn ang="0">
                <a:pos x="304" y="144"/>
              </a:cxn>
              <a:cxn ang="0">
                <a:pos x="309" y="125"/>
              </a:cxn>
              <a:cxn ang="0">
                <a:pos x="300" y="127"/>
              </a:cxn>
              <a:cxn ang="0">
                <a:pos x="292" y="133"/>
              </a:cxn>
              <a:cxn ang="0">
                <a:pos x="281" y="138"/>
              </a:cxn>
              <a:cxn ang="0">
                <a:pos x="263" y="142"/>
              </a:cxn>
              <a:cxn ang="0">
                <a:pos x="265" y="137"/>
              </a:cxn>
              <a:cxn ang="0">
                <a:pos x="261" y="131"/>
              </a:cxn>
              <a:cxn ang="0">
                <a:pos x="238" y="123"/>
              </a:cxn>
              <a:cxn ang="0">
                <a:pos x="233" y="125"/>
              </a:cxn>
              <a:cxn ang="0">
                <a:pos x="227" y="125"/>
              </a:cxn>
              <a:cxn ang="0">
                <a:pos x="217" y="115"/>
              </a:cxn>
              <a:cxn ang="0">
                <a:pos x="163" y="96"/>
              </a:cxn>
              <a:cxn ang="0">
                <a:pos x="163" y="90"/>
              </a:cxn>
              <a:cxn ang="0">
                <a:pos x="160" y="90"/>
              </a:cxn>
              <a:cxn ang="0">
                <a:pos x="154" y="69"/>
              </a:cxn>
              <a:cxn ang="0">
                <a:pos x="131" y="60"/>
              </a:cxn>
              <a:cxn ang="0">
                <a:pos x="125" y="60"/>
              </a:cxn>
              <a:cxn ang="0">
                <a:pos x="115" y="50"/>
              </a:cxn>
              <a:cxn ang="0">
                <a:pos x="119" y="37"/>
              </a:cxn>
              <a:cxn ang="0">
                <a:pos x="114" y="27"/>
              </a:cxn>
              <a:cxn ang="0">
                <a:pos x="110" y="18"/>
              </a:cxn>
              <a:cxn ang="0">
                <a:pos x="96" y="18"/>
              </a:cxn>
              <a:cxn ang="0">
                <a:pos x="91" y="0"/>
              </a:cxn>
              <a:cxn ang="0">
                <a:pos x="73" y="4"/>
              </a:cxn>
              <a:cxn ang="0">
                <a:pos x="69" y="4"/>
              </a:cxn>
            </a:cxnLst>
            <a:rect l="0" t="0" r="r" b="b"/>
            <a:pathLst>
              <a:path w="309" h="284">
                <a:moveTo>
                  <a:pt x="69" y="4"/>
                </a:moveTo>
                <a:lnTo>
                  <a:pt x="73" y="10"/>
                </a:lnTo>
                <a:lnTo>
                  <a:pt x="73" y="21"/>
                </a:lnTo>
                <a:lnTo>
                  <a:pt x="44" y="44"/>
                </a:lnTo>
                <a:lnTo>
                  <a:pt x="50" y="60"/>
                </a:lnTo>
                <a:lnTo>
                  <a:pt x="73" y="67"/>
                </a:lnTo>
                <a:lnTo>
                  <a:pt x="69" y="92"/>
                </a:lnTo>
                <a:lnTo>
                  <a:pt x="71" y="112"/>
                </a:lnTo>
                <a:lnTo>
                  <a:pt x="46" y="131"/>
                </a:lnTo>
                <a:lnTo>
                  <a:pt x="41" y="194"/>
                </a:lnTo>
                <a:lnTo>
                  <a:pt x="12" y="206"/>
                </a:lnTo>
                <a:lnTo>
                  <a:pt x="12" y="221"/>
                </a:lnTo>
                <a:lnTo>
                  <a:pt x="0" y="231"/>
                </a:lnTo>
                <a:lnTo>
                  <a:pt x="18" y="242"/>
                </a:lnTo>
                <a:lnTo>
                  <a:pt x="58" y="238"/>
                </a:lnTo>
                <a:lnTo>
                  <a:pt x="62" y="244"/>
                </a:lnTo>
                <a:lnTo>
                  <a:pt x="73" y="254"/>
                </a:lnTo>
                <a:lnTo>
                  <a:pt x="102" y="259"/>
                </a:lnTo>
                <a:lnTo>
                  <a:pt x="137" y="236"/>
                </a:lnTo>
                <a:lnTo>
                  <a:pt x="204" y="284"/>
                </a:lnTo>
                <a:lnTo>
                  <a:pt x="227" y="254"/>
                </a:lnTo>
                <a:lnTo>
                  <a:pt x="233" y="252"/>
                </a:lnTo>
                <a:lnTo>
                  <a:pt x="238" y="250"/>
                </a:lnTo>
                <a:lnTo>
                  <a:pt x="242" y="246"/>
                </a:lnTo>
                <a:lnTo>
                  <a:pt x="282" y="175"/>
                </a:lnTo>
                <a:lnTo>
                  <a:pt x="294" y="148"/>
                </a:lnTo>
                <a:lnTo>
                  <a:pt x="304" y="144"/>
                </a:lnTo>
                <a:lnTo>
                  <a:pt x="309" y="125"/>
                </a:lnTo>
                <a:lnTo>
                  <a:pt x="300" y="127"/>
                </a:lnTo>
                <a:lnTo>
                  <a:pt x="292" y="133"/>
                </a:lnTo>
                <a:lnTo>
                  <a:pt x="281" y="138"/>
                </a:lnTo>
                <a:lnTo>
                  <a:pt x="263" y="142"/>
                </a:lnTo>
                <a:lnTo>
                  <a:pt x="265" y="137"/>
                </a:lnTo>
                <a:lnTo>
                  <a:pt x="261" y="131"/>
                </a:lnTo>
                <a:lnTo>
                  <a:pt x="238" y="123"/>
                </a:lnTo>
                <a:lnTo>
                  <a:pt x="233" y="125"/>
                </a:lnTo>
                <a:lnTo>
                  <a:pt x="227" y="125"/>
                </a:lnTo>
                <a:lnTo>
                  <a:pt x="217" y="115"/>
                </a:lnTo>
                <a:lnTo>
                  <a:pt x="163" y="96"/>
                </a:lnTo>
                <a:lnTo>
                  <a:pt x="163" y="90"/>
                </a:lnTo>
                <a:lnTo>
                  <a:pt x="160" y="90"/>
                </a:lnTo>
                <a:lnTo>
                  <a:pt x="154" y="69"/>
                </a:lnTo>
                <a:lnTo>
                  <a:pt x="131" y="60"/>
                </a:lnTo>
                <a:lnTo>
                  <a:pt x="125" y="60"/>
                </a:lnTo>
                <a:lnTo>
                  <a:pt x="115" y="50"/>
                </a:lnTo>
                <a:lnTo>
                  <a:pt x="119" y="37"/>
                </a:lnTo>
                <a:lnTo>
                  <a:pt x="114" y="27"/>
                </a:lnTo>
                <a:lnTo>
                  <a:pt x="110" y="18"/>
                </a:lnTo>
                <a:lnTo>
                  <a:pt x="96" y="18"/>
                </a:lnTo>
                <a:lnTo>
                  <a:pt x="91" y="0"/>
                </a:lnTo>
                <a:lnTo>
                  <a:pt x="73" y="4"/>
                </a:lnTo>
                <a:lnTo>
                  <a:pt x="69" y="4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12" name="Freeform 42">
            <a:extLst>
              <a:ext uri="{FF2B5EF4-FFF2-40B4-BE49-F238E27FC236}">
                <a16:creationId xmlns:a16="http://schemas.microsoft.com/office/drawing/2014/main" id="{C942DAA6-946B-453A-869B-CB35F44D950A}"/>
              </a:ext>
            </a:extLst>
          </p:cNvPr>
          <p:cNvSpPr>
            <a:spLocks/>
          </p:cNvSpPr>
          <p:nvPr/>
        </p:nvSpPr>
        <p:spPr bwMode="auto">
          <a:xfrm>
            <a:off x="2525713" y="3709988"/>
            <a:ext cx="914400" cy="846137"/>
          </a:xfrm>
          <a:custGeom>
            <a:avLst/>
            <a:gdLst/>
            <a:ahLst/>
            <a:cxnLst>
              <a:cxn ang="0">
                <a:pos x="85" y="2"/>
              </a:cxn>
              <a:cxn ang="0">
                <a:pos x="27" y="140"/>
              </a:cxn>
              <a:cxn ang="0">
                <a:pos x="22" y="159"/>
              </a:cxn>
              <a:cxn ang="0">
                <a:pos x="12" y="163"/>
              </a:cxn>
              <a:cxn ang="0">
                <a:pos x="0" y="190"/>
              </a:cxn>
              <a:cxn ang="0">
                <a:pos x="48" y="194"/>
              </a:cxn>
              <a:cxn ang="0">
                <a:pos x="56" y="196"/>
              </a:cxn>
              <a:cxn ang="0">
                <a:pos x="56" y="209"/>
              </a:cxn>
              <a:cxn ang="0">
                <a:pos x="127" y="211"/>
              </a:cxn>
              <a:cxn ang="0">
                <a:pos x="129" y="215"/>
              </a:cxn>
              <a:cxn ang="0">
                <a:pos x="137" y="209"/>
              </a:cxn>
              <a:cxn ang="0">
                <a:pos x="146" y="169"/>
              </a:cxn>
              <a:cxn ang="0">
                <a:pos x="162" y="161"/>
              </a:cxn>
              <a:cxn ang="0">
                <a:pos x="171" y="98"/>
              </a:cxn>
              <a:cxn ang="0">
                <a:pos x="190" y="82"/>
              </a:cxn>
              <a:cxn ang="0">
                <a:pos x="196" y="77"/>
              </a:cxn>
              <a:cxn ang="0">
                <a:pos x="200" y="69"/>
              </a:cxn>
              <a:cxn ang="0">
                <a:pos x="200" y="50"/>
              </a:cxn>
              <a:cxn ang="0">
                <a:pos x="204" y="40"/>
              </a:cxn>
              <a:cxn ang="0">
                <a:pos x="215" y="44"/>
              </a:cxn>
              <a:cxn ang="0">
                <a:pos x="225" y="0"/>
              </a:cxn>
              <a:cxn ang="0">
                <a:pos x="85" y="2"/>
              </a:cxn>
            </a:cxnLst>
            <a:rect l="0" t="0" r="r" b="b"/>
            <a:pathLst>
              <a:path w="225" h="215">
                <a:moveTo>
                  <a:pt x="85" y="2"/>
                </a:moveTo>
                <a:lnTo>
                  <a:pt x="27" y="140"/>
                </a:lnTo>
                <a:lnTo>
                  <a:pt x="22" y="159"/>
                </a:lnTo>
                <a:lnTo>
                  <a:pt x="12" y="163"/>
                </a:lnTo>
                <a:lnTo>
                  <a:pt x="0" y="190"/>
                </a:lnTo>
                <a:lnTo>
                  <a:pt x="48" y="194"/>
                </a:lnTo>
                <a:lnTo>
                  <a:pt x="56" y="196"/>
                </a:lnTo>
                <a:lnTo>
                  <a:pt x="56" y="209"/>
                </a:lnTo>
                <a:lnTo>
                  <a:pt x="127" y="211"/>
                </a:lnTo>
                <a:lnTo>
                  <a:pt x="129" y="215"/>
                </a:lnTo>
                <a:lnTo>
                  <a:pt x="137" y="209"/>
                </a:lnTo>
                <a:lnTo>
                  <a:pt x="146" y="169"/>
                </a:lnTo>
                <a:lnTo>
                  <a:pt x="162" y="161"/>
                </a:lnTo>
                <a:lnTo>
                  <a:pt x="171" y="98"/>
                </a:lnTo>
                <a:lnTo>
                  <a:pt x="190" y="82"/>
                </a:lnTo>
                <a:lnTo>
                  <a:pt x="196" y="77"/>
                </a:lnTo>
                <a:lnTo>
                  <a:pt x="200" y="69"/>
                </a:lnTo>
                <a:lnTo>
                  <a:pt x="200" y="50"/>
                </a:lnTo>
                <a:lnTo>
                  <a:pt x="204" y="40"/>
                </a:lnTo>
                <a:lnTo>
                  <a:pt x="215" y="44"/>
                </a:lnTo>
                <a:lnTo>
                  <a:pt x="225" y="0"/>
                </a:lnTo>
                <a:lnTo>
                  <a:pt x="85" y="2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13" name="Freeform 43">
            <a:extLst>
              <a:ext uri="{FF2B5EF4-FFF2-40B4-BE49-F238E27FC236}">
                <a16:creationId xmlns:a16="http://schemas.microsoft.com/office/drawing/2014/main" id="{89634715-24CF-4DC7-ABB6-559BD6AFCAC0}"/>
              </a:ext>
            </a:extLst>
          </p:cNvPr>
          <p:cNvSpPr>
            <a:spLocks/>
          </p:cNvSpPr>
          <p:nvPr/>
        </p:nvSpPr>
        <p:spPr bwMode="auto">
          <a:xfrm>
            <a:off x="3117850" y="3709988"/>
            <a:ext cx="658813" cy="869950"/>
          </a:xfrm>
          <a:custGeom>
            <a:avLst/>
            <a:gdLst/>
            <a:ahLst/>
            <a:cxnLst>
              <a:cxn ang="0">
                <a:pos x="16" y="161"/>
              </a:cxn>
              <a:cxn ang="0">
                <a:pos x="0" y="169"/>
              </a:cxn>
              <a:cxn ang="0">
                <a:pos x="52" y="213"/>
              </a:cxn>
              <a:cxn ang="0">
                <a:pos x="62" y="192"/>
              </a:cxn>
              <a:cxn ang="0">
                <a:pos x="100" y="221"/>
              </a:cxn>
              <a:cxn ang="0">
                <a:pos x="117" y="190"/>
              </a:cxn>
              <a:cxn ang="0">
                <a:pos x="162" y="107"/>
              </a:cxn>
              <a:cxn ang="0">
                <a:pos x="162" y="104"/>
              </a:cxn>
              <a:cxn ang="0">
                <a:pos x="160" y="100"/>
              </a:cxn>
              <a:cxn ang="0">
                <a:pos x="156" y="102"/>
              </a:cxn>
              <a:cxn ang="0">
                <a:pos x="152" y="98"/>
              </a:cxn>
              <a:cxn ang="0">
                <a:pos x="162" y="81"/>
              </a:cxn>
              <a:cxn ang="0">
                <a:pos x="160" y="79"/>
              </a:cxn>
              <a:cxn ang="0">
                <a:pos x="146" y="84"/>
              </a:cxn>
              <a:cxn ang="0">
                <a:pos x="142" y="75"/>
              </a:cxn>
              <a:cxn ang="0">
                <a:pos x="144" y="63"/>
              </a:cxn>
              <a:cxn ang="0">
                <a:pos x="150" y="50"/>
              </a:cxn>
              <a:cxn ang="0">
                <a:pos x="137" y="38"/>
              </a:cxn>
              <a:cxn ang="0">
                <a:pos x="133" y="23"/>
              </a:cxn>
              <a:cxn ang="0">
                <a:pos x="137" y="19"/>
              </a:cxn>
              <a:cxn ang="0">
                <a:pos x="140" y="17"/>
              </a:cxn>
              <a:cxn ang="0">
                <a:pos x="162" y="0"/>
              </a:cxn>
              <a:cxn ang="0">
                <a:pos x="79" y="0"/>
              </a:cxn>
              <a:cxn ang="0">
                <a:pos x="79" y="2"/>
              </a:cxn>
              <a:cxn ang="0">
                <a:pos x="69" y="44"/>
              </a:cxn>
              <a:cxn ang="0">
                <a:pos x="58" y="40"/>
              </a:cxn>
              <a:cxn ang="0">
                <a:pos x="54" y="50"/>
              </a:cxn>
              <a:cxn ang="0">
                <a:pos x="54" y="69"/>
              </a:cxn>
              <a:cxn ang="0">
                <a:pos x="50" y="77"/>
              </a:cxn>
              <a:cxn ang="0">
                <a:pos x="44" y="82"/>
              </a:cxn>
              <a:cxn ang="0">
                <a:pos x="25" y="98"/>
              </a:cxn>
              <a:cxn ang="0">
                <a:pos x="16" y="161"/>
              </a:cxn>
            </a:cxnLst>
            <a:rect l="0" t="0" r="r" b="b"/>
            <a:pathLst>
              <a:path w="162" h="221">
                <a:moveTo>
                  <a:pt x="16" y="161"/>
                </a:moveTo>
                <a:lnTo>
                  <a:pt x="0" y="169"/>
                </a:lnTo>
                <a:lnTo>
                  <a:pt x="52" y="213"/>
                </a:lnTo>
                <a:lnTo>
                  <a:pt x="62" y="192"/>
                </a:lnTo>
                <a:lnTo>
                  <a:pt x="100" y="221"/>
                </a:lnTo>
                <a:lnTo>
                  <a:pt x="117" y="190"/>
                </a:lnTo>
                <a:lnTo>
                  <a:pt x="162" y="107"/>
                </a:lnTo>
                <a:lnTo>
                  <a:pt x="162" y="104"/>
                </a:lnTo>
                <a:lnTo>
                  <a:pt x="160" y="100"/>
                </a:lnTo>
                <a:lnTo>
                  <a:pt x="156" y="102"/>
                </a:lnTo>
                <a:lnTo>
                  <a:pt x="152" y="98"/>
                </a:lnTo>
                <a:lnTo>
                  <a:pt x="162" y="81"/>
                </a:lnTo>
                <a:lnTo>
                  <a:pt x="160" y="79"/>
                </a:lnTo>
                <a:lnTo>
                  <a:pt x="146" y="84"/>
                </a:lnTo>
                <a:lnTo>
                  <a:pt x="142" y="75"/>
                </a:lnTo>
                <a:lnTo>
                  <a:pt x="144" y="63"/>
                </a:lnTo>
                <a:lnTo>
                  <a:pt x="150" y="50"/>
                </a:lnTo>
                <a:lnTo>
                  <a:pt x="137" y="38"/>
                </a:lnTo>
                <a:lnTo>
                  <a:pt x="133" y="23"/>
                </a:lnTo>
                <a:lnTo>
                  <a:pt x="137" y="19"/>
                </a:lnTo>
                <a:lnTo>
                  <a:pt x="140" y="17"/>
                </a:lnTo>
                <a:lnTo>
                  <a:pt x="162" y="0"/>
                </a:lnTo>
                <a:lnTo>
                  <a:pt x="79" y="0"/>
                </a:lnTo>
                <a:lnTo>
                  <a:pt x="79" y="2"/>
                </a:lnTo>
                <a:lnTo>
                  <a:pt x="69" y="44"/>
                </a:lnTo>
                <a:lnTo>
                  <a:pt x="58" y="40"/>
                </a:lnTo>
                <a:lnTo>
                  <a:pt x="54" y="50"/>
                </a:lnTo>
                <a:lnTo>
                  <a:pt x="54" y="69"/>
                </a:lnTo>
                <a:lnTo>
                  <a:pt x="50" y="77"/>
                </a:lnTo>
                <a:lnTo>
                  <a:pt x="44" y="82"/>
                </a:lnTo>
                <a:lnTo>
                  <a:pt x="25" y="98"/>
                </a:lnTo>
                <a:lnTo>
                  <a:pt x="16" y="161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14" name="Freeform 44">
            <a:extLst>
              <a:ext uri="{FF2B5EF4-FFF2-40B4-BE49-F238E27FC236}">
                <a16:creationId xmlns:a16="http://schemas.microsoft.com/office/drawing/2014/main" id="{2FFB9F79-79E5-4D8D-8E98-6D62FEC597E7}"/>
              </a:ext>
            </a:extLst>
          </p:cNvPr>
          <p:cNvSpPr>
            <a:spLocks/>
          </p:cNvSpPr>
          <p:nvPr/>
        </p:nvSpPr>
        <p:spPr bwMode="auto">
          <a:xfrm>
            <a:off x="3594100" y="3703638"/>
            <a:ext cx="749300" cy="1169987"/>
          </a:xfrm>
          <a:custGeom>
            <a:avLst/>
            <a:gdLst/>
            <a:ahLst/>
            <a:cxnLst>
              <a:cxn ang="0">
                <a:pos x="45" y="2"/>
              </a:cxn>
              <a:cxn ang="0">
                <a:pos x="23" y="19"/>
              </a:cxn>
              <a:cxn ang="0">
                <a:pos x="20" y="21"/>
              </a:cxn>
              <a:cxn ang="0">
                <a:pos x="16" y="25"/>
              </a:cxn>
              <a:cxn ang="0">
                <a:pos x="20" y="40"/>
              </a:cxn>
              <a:cxn ang="0">
                <a:pos x="33" y="52"/>
              </a:cxn>
              <a:cxn ang="0">
                <a:pos x="27" y="65"/>
              </a:cxn>
              <a:cxn ang="0">
                <a:pos x="25" y="77"/>
              </a:cxn>
              <a:cxn ang="0">
                <a:pos x="29" y="86"/>
              </a:cxn>
              <a:cxn ang="0">
                <a:pos x="43" y="81"/>
              </a:cxn>
              <a:cxn ang="0">
                <a:pos x="45" y="83"/>
              </a:cxn>
              <a:cxn ang="0">
                <a:pos x="35" y="100"/>
              </a:cxn>
              <a:cxn ang="0">
                <a:pos x="39" y="104"/>
              </a:cxn>
              <a:cxn ang="0">
                <a:pos x="43" y="102"/>
              </a:cxn>
              <a:cxn ang="0">
                <a:pos x="45" y="106"/>
              </a:cxn>
              <a:cxn ang="0">
                <a:pos x="45" y="109"/>
              </a:cxn>
              <a:cxn ang="0">
                <a:pos x="0" y="192"/>
              </a:cxn>
              <a:cxn ang="0">
                <a:pos x="12" y="228"/>
              </a:cxn>
              <a:cxn ang="0">
                <a:pos x="41" y="246"/>
              </a:cxn>
              <a:cxn ang="0">
                <a:pos x="73" y="273"/>
              </a:cxn>
              <a:cxn ang="0">
                <a:pos x="116" y="284"/>
              </a:cxn>
              <a:cxn ang="0">
                <a:pos x="131" y="298"/>
              </a:cxn>
              <a:cxn ang="0">
                <a:pos x="139" y="284"/>
              </a:cxn>
              <a:cxn ang="0">
                <a:pos x="183" y="211"/>
              </a:cxn>
              <a:cxn ang="0">
                <a:pos x="167" y="163"/>
              </a:cxn>
              <a:cxn ang="0">
                <a:pos x="127" y="163"/>
              </a:cxn>
              <a:cxn ang="0">
                <a:pos x="119" y="150"/>
              </a:cxn>
              <a:cxn ang="0">
                <a:pos x="146" y="111"/>
              </a:cxn>
              <a:cxn ang="0">
                <a:pos x="137" y="86"/>
              </a:cxn>
              <a:cxn ang="0">
                <a:pos x="185" y="33"/>
              </a:cxn>
              <a:cxn ang="0">
                <a:pos x="185" y="19"/>
              </a:cxn>
              <a:cxn ang="0">
                <a:pos x="179" y="8"/>
              </a:cxn>
              <a:cxn ang="0">
                <a:pos x="164" y="13"/>
              </a:cxn>
              <a:cxn ang="0">
                <a:pos x="156" y="10"/>
              </a:cxn>
              <a:cxn ang="0">
                <a:pos x="150" y="4"/>
              </a:cxn>
              <a:cxn ang="0">
                <a:pos x="144" y="0"/>
              </a:cxn>
              <a:cxn ang="0">
                <a:pos x="106" y="23"/>
              </a:cxn>
              <a:cxn ang="0">
                <a:pos x="45" y="2"/>
              </a:cxn>
            </a:cxnLst>
            <a:rect l="0" t="0" r="r" b="b"/>
            <a:pathLst>
              <a:path w="185" h="298">
                <a:moveTo>
                  <a:pt x="45" y="2"/>
                </a:moveTo>
                <a:lnTo>
                  <a:pt x="23" y="19"/>
                </a:lnTo>
                <a:lnTo>
                  <a:pt x="20" y="21"/>
                </a:lnTo>
                <a:lnTo>
                  <a:pt x="16" y="25"/>
                </a:lnTo>
                <a:lnTo>
                  <a:pt x="20" y="40"/>
                </a:lnTo>
                <a:lnTo>
                  <a:pt x="33" y="52"/>
                </a:lnTo>
                <a:lnTo>
                  <a:pt x="27" y="65"/>
                </a:lnTo>
                <a:lnTo>
                  <a:pt x="25" y="77"/>
                </a:lnTo>
                <a:lnTo>
                  <a:pt x="29" y="86"/>
                </a:lnTo>
                <a:lnTo>
                  <a:pt x="43" y="81"/>
                </a:lnTo>
                <a:lnTo>
                  <a:pt x="45" y="83"/>
                </a:lnTo>
                <a:lnTo>
                  <a:pt x="35" y="100"/>
                </a:lnTo>
                <a:lnTo>
                  <a:pt x="39" y="104"/>
                </a:lnTo>
                <a:lnTo>
                  <a:pt x="43" y="102"/>
                </a:lnTo>
                <a:lnTo>
                  <a:pt x="45" y="106"/>
                </a:lnTo>
                <a:lnTo>
                  <a:pt x="45" y="109"/>
                </a:lnTo>
                <a:lnTo>
                  <a:pt x="0" y="192"/>
                </a:lnTo>
                <a:lnTo>
                  <a:pt x="12" y="228"/>
                </a:lnTo>
                <a:lnTo>
                  <a:pt x="41" y="246"/>
                </a:lnTo>
                <a:lnTo>
                  <a:pt x="73" y="273"/>
                </a:lnTo>
                <a:lnTo>
                  <a:pt x="116" y="284"/>
                </a:lnTo>
                <a:lnTo>
                  <a:pt x="131" y="298"/>
                </a:lnTo>
                <a:lnTo>
                  <a:pt x="139" y="284"/>
                </a:lnTo>
                <a:lnTo>
                  <a:pt x="183" y="211"/>
                </a:lnTo>
                <a:lnTo>
                  <a:pt x="167" y="163"/>
                </a:lnTo>
                <a:lnTo>
                  <a:pt x="127" y="163"/>
                </a:lnTo>
                <a:lnTo>
                  <a:pt x="119" y="150"/>
                </a:lnTo>
                <a:lnTo>
                  <a:pt x="146" y="111"/>
                </a:lnTo>
                <a:lnTo>
                  <a:pt x="137" y="86"/>
                </a:lnTo>
                <a:lnTo>
                  <a:pt x="185" y="33"/>
                </a:lnTo>
                <a:lnTo>
                  <a:pt x="185" y="19"/>
                </a:lnTo>
                <a:lnTo>
                  <a:pt x="179" y="8"/>
                </a:lnTo>
                <a:lnTo>
                  <a:pt x="164" y="13"/>
                </a:lnTo>
                <a:lnTo>
                  <a:pt x="156" y="10"/>
                </a:lnTo>
                <a:lnTo>
                  <a:pt x="150" y="4"/>
                </a:lnTo>
                <a:lnTo>
                  <a:pt x="144" y="0"/>
                </a:lnTo>
                <a:lnTo>
                  <a:pt x="106" y="23"/>
                </a:lnTo>
                <a:lnTo>
                  <a:pt x="45" y="2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15" name="Freeform 45">
            <a:extLst>
              <a:ext uri="{FF2B5EF4-FFF2-40B4-BE49-F238E27FC236}">
                <a16:creationId xmlns:a16="http://schemas.microsoft.com/office/drawing/2014/main" id="{089EB918-E742-4957-AC32-D3FBAF84AE20}"/>
              </a:ext>
            </a:extLst>
          </p:cNvPr>
          <p:cNvSpPr>
            <a:spLocks/>
          </p:cNvSpPr>
          <p:nvPr/>
        </p:nvSpPr>
        <p:spPr bwMode="auto">
          <a:xfrm>
            <a:off x="4076700" y="3538538"/>
            <a:ext cx="771525" cy="804862"/>
          </a:xfrm>
          <a:custGeom>
            <a:avLst/>
            <a:gdLst/>
            <a:ahLst/>
            <a:cxnLst>
              <a:cxn ang="0">
                <a:pos x="179" y="15"/>
              </a:cxn>
              <a:cxn ang="0">
                <a:pos x="179" y="0"/>
              </a:cxn>
              <a:cxn ang="0">
                <a:pos x="165" y="5"/>
              </a:cxn>
              <a:cxn ang="0">
                <a:pos x="79" y="44"/>
              </a:cxn>
              <a:cxn ang="0">
                <a:pos x="81" y="52"/>
              </a:cxn>
              <a:cxn ang="0">
                <a:pos x="66" y="61"/>
              </a:cxn>
              <a:cxn ang="0">
                <a:pos x="66" y="75"/>
              </a:cxn>
              <a:cxn ang="0">
                <a:pos x="18" y="128"/>
              </a:cxn>
              <a:cxn ang="0">
                <a:pos x="27" y="153"/>
              </a:cxn>
              <a:cxn ang="0">
                <a:pos x="0" y="192"/>
              </a:cxn>
              <a:cxn ang="0">
                <a:pos x="8" y="205"/>
              </a:cxn>
              <a:cxn ang="0">
                <a:pos x="48" y="205"/>
              </a:cxn>
              <a:cxn ang="0">
                <a:pos x="104" y="149"/>
              </a:cxn>
              <a:cxn ang="0">
                <a:pos x="96" y="142"/>
              </a:cxn>
              <a:cxn ang="0">
                <a:pos x="117" y="126"/>
              </a:cxn>
              <a:cxn ang="0">
                <a:pos x="139" y="109"/>
              </a:cxn>
              <a:cxn ang="0">
                <a:pos x="133" y="100"/>
              </a:cxn>
              <a:cxn ang="0">
                <a:pos x="162" y="80"/>
              </a:cxn>
              <a:cxn ang="0">
                <a:pos x="190" y="65"/>
              </a:cxn>
              <a:cxn ang="0">
                <a:pos x="181" y="59"/>
              </a:cxn>
              <a:cxn ang="0">
                <a:pos x="179" y="15"/>
              </a:cxn>
            </a:cxnLst>
            <a:rect l="0" t="0" r="r" b="b"/>
            <a:pathLst>
              <a:path w="190" h="205">
                <a:moveTo>
                  <a:pt x="179" y="15"/>
                </a:moveTo>
                <a:lnTo>
                  <a:pt x="179" y="0"/>
                </a:lnTo>
                <a:lnTo>
                  <a:pt x="165" y="5"/>
                </a:lnTo>
                <a:lnTo>
                  <a:pt x="79" y="44"/>
                </a:lnTo>
                <a:lnTo>
                  <a:pt x="81" y="52"/>
                </a:lnTo>
                <a:lnTo>
                  <a:pt x="66" y="61"/>
                </a:lnTo>
                <a:lnTo>
                  <a:pt x="66" y="75"/>
                </a:lnTo>
                <a:lnTo>
                  <a:pt x="18" y="128"/>
                </a:lnTo>
                <a:lnTo>
                  <a:pt x="27" y="153"/>
                </a:lnTo>
                <a:lnTo>
                  <a:pt x="0" y="192"/>
                </a:lnTo>
                <a:lnTo>
                  <a:pt x="8" y="205"/>
                </a:lnTo>
                <a:lnTo>
                  <a:pt x="48" y="205"/>
                </a:lnTo>
                <a:lnTo>
                  <a:pt x="104" y="149"/>
                </a:lnTo>
                <a:lnTo>
                  <a:pt x="96" y="142"/>
                </a:lnTo>
                <a:lnTo>
                  <a:pt x="117" y="126"/>
                </a:lnTo>
                <a:lnTo>
                  <a:pt x="139" y="109"/>
                </a:lnTo>
                <a:lnTo>
                  <a:pt x="133" y="100"/>
                </a:lnTo>
                <a:lnTo>
                  <a:pt x="162" y="80"/>
                </a:lnTo>
                <a:lnTo>
                  <a:pt x="190" y="65"/>
                </a:lnTo>
                <a:lnTo>
                  <a:pt x="181" y="59"/>
                </a:lnTo>
                <a:lnTo>
                  <a:pt x="179" y="15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16" name="Freeform 46">
            <a:extLst>
              <a:ext uri="{FF2B5EF4-FFF2-40B4-BE49-F238E27FC236}">
                <a16:creationId xmlns:a16="http://schemas.microsoft.com/office/drawing/2014/main" id="{0C153877-DEC2-431B-B76F-0CC1C83EAB49}"/>
              </a:ext>
            </a:extLst>
          </p:cNvPr>
          <p:cNvSpPr>
            <a:spLocks/>
          </p:cNvSpPr>
          <p:nvPr/>
        </p:nvSpPr>
        <p:spPr bwMode="auto">
          <a:xfrm>
            <a:off x="4803775" y="3458369"/>
            <a:ext cx="736600" cy="427037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2" y="80"/>
              </a:cxn>
              <a:cxn ang="0">
                <a:pos x="11" y="86"/>
              </a:cxn>
              <a:cxn ang="0">
                <a:pos x="73" y="96"/>
              </a:cxn>
              <a:cxn ang="0">
                <a:pos x="77" y="90"/>
              </a:cxn>
              <a:cxn ang="0">
                <a:pos x="104" y="90"/>
              </a:cxn>
              <a:cxn ang="0">
                <a:pos x="111" y="96"/>
              </a:cxn>
              <a:cxn ang="0">
                <a:pos x="119" y="99"/>
              </a:cxn>
              <a:cxn ang="0">
                <a:pos x="121" y="107"/>
              </a:cxn>
              <a:cxn ang="0">
                <a:pos x="132" y="109"/>
              </a:cxn>
              <a:cxn ang="0">
                <a:pos x="169" y="65"/>
              </a:cxn>
              <a:cxn ang="0">
                <a:pos x="165" y="32"/>
              </a:cxn>
              <a:cxn ang="0">
                <a:pos x="182" y="7"/>
              </a:cxn>
              <a:cxn ang="0">
                <a:pos x="176" y="0"/>
              </a:cxn>
              <a:cxn ang="0">
                <a:pos x="132" y="0"/>
              </a:cxn>
              <a:cxn ang="0">
                <a:pos x="105" y="9"/>
              </a:cxn>
              <a:cxn ang="0">
                <a:pos x="96" y="7"/>
              </a:cxn>
              <a:cxn ang="0">
                <a:pos x="88" y="3"/>
              </a:cxn>
              <a:cxn ang="0">
                <a:pos x="0" y="36"/>
              </a:cxn>
            </a:cxnLst>
            <a:rect l="0" t="0" r="r" b="b"/>
            <a:pathLst>
              <a:path w="182" h="109">
                <a:moveTo>
                  <a:pt x="0" y="36"/>
                </a:moveTo>
                <a:lnTo>
                  <a:pt x="2" y="80"/>
                </a:lnTo>
                <a:lnTo>
                  <a:pt x="11" y="86"/>
                </a:lnTo>
                <a:lnTo>
                  <a:pt x="73" y="96"/>
                </a:lnTo>
                <a:lnTo>
                  <a:pt x="77" y="90"/>
                </a:lnTo>
                <a:lnTo>
                  <a:pt x="104" y="90"/>
                </a:lnTo>
                <a:lnTo>
                  <a:pt x="111" y="96"/>
                </a:lnTo>
                <a:lnTo>
                  <a:pt x="119" y="99"/>
                </a:lnTo>
                <a:lnTo>
                  <a:pt x="121" y="107"/>
                </a:lnTo>
                <a:lnTo>
                  <a:pt x="132" y="109"/>
                </a:lnTo>
                <a:lnTo>
                  <a:pt x="169" y="65"/>
                </a:lnTo>
                <a:lnTo>
                  <a:pt x="165" y="32"/>
                </a:lnTo>
                <a:lnTo>
                  <a:pt x="182" y="7"/>
                </a:lnTo>
                <a:lnTo>
                  <a:pt x="176" y="0"/>
                </a:lnTo>
                <a:lnTo>
                  <a:pt x="132" y="0"/>
                </a:lnTo>
                <a:lnTo>
                  <a:pt x="105" y="9"/>
                </a:lnTo>
                <a:lnTo>
                  <a:pt x="96" y="7"/>
                </a:lnTo>
                <a:lnTo>
                  <a:pt x="88" y="3"/>
                </a:lnTo>
                <a:lnTo>
                  <a:pt x="0" y="36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17" name="Freeform 47">
            <a:extLst>
              <a:ext uri="{FF2B5EF4-FFF2-40B4-BE49-F238E27FC236}">
                <a16:creationId xmlns:a16="http://schemas.microsoft.com/office/drawing/2014/main" id="{E962BC8A-F5BD-4AFE-9F53-11411F8D1D4C}"/>
              </a:ext>
            </a:extLst>
          </p:cNvPr>
          <p:cNvSpPr>
            <a:spLocks/>
          </p:cNvSpPr>
          <p:nvPr/>
        </p:nvSpPr>
        <p:spPr bwMode="auto">
          <a:xfrm>
            <a:off x="4270375" y="3794125"/>
            <a:ext cx="1069975" cy="738188"/>
          </a:xfrm>
          <a:custGeom>
            <a:avLst/>
            <a:gdLst/>
            <a:ahLst/>
            <a:cxnLst>
              <a:cxn ang="0">
                <a:pos x="263" y="23"/>
              </a:cxn>
              <a:cxn ang="0">
                <a:pos x="252" y="21"/>
              </a:cxn>
              <a:cxn ang="0">
                <a:pos x="250" y="13"/>
              </a:cxn>
              <a:cxn ang="0">
                <a:pos x="242" y="10"/>
              </a:cxn>
              <a:cxn ang="0">
                <a:pos x="235" y="4"/>
              </a:cxn>
              <a:cxn ang="0">
                <a:pos x="208" y="4"/>
              </a:cxn>
              <a:cxn ang="0">
                <a:pos x="204" y="10"/>
              </a:cxn>
              <a:cxn ang="0">
                <a:pos x="142" y="0"/>
              </a:cxn>
              <a:cxn ang="0">
                <a:pos x="114" y="15"/>
              </a:cxn>
              <a:cxn ang="0">
                <a:pos x="85" y="35"/>
              </a:cxn>
              <a:cxn ang="0">
                <a:pos x="91" y="44"/>
              </a:cxn>
              <a:cxn ang="0">
                <a:pos x="69" y="61"/>
              </a:cxn>
              <a:cxn ang="0">
                <a:pos x="48" y="77"/>
              </a:cxn>
              <a:cxn ang="0">
                <a:pos x="56" y="84"/>
              </a:cxn>
              <a:cxn ang="0">
                <a:pos x="0" y="140"/>
              </a:cxn>
              <a:cxn ang="0">
                <a:pos x="16" y="188"/>
              </a:cxn>
              <a:cxn ang="0">
                <a:pos x="29" y="188"/>
              </a:cxn>
              <a:cxn ang="0">
                <a:pos x="46" y="154"/>
              </a:cxn>
              <a:cxn ang="0">
                <a:pos x="73" y="136"/>
              </a:cxn>
              <a:cxn ang="0">
                <a:pos x="69" y="129"/>
              </a:cxn>
              <a:cxn ang="0">
                <a:pos x="194" y="56"/>
              </a:cxn>
              <a:cxn ang="0">
                <a:pos x="187" y="48"/>
              </a:cxn>
              <a:cxn ang="0">
                <a:pos x="206" y="44"/>
              </a:cxn>
              <a:cxn ang="0">
                <a:pos x="263" y="29"/>
              </a:cxn>
              <a:cxn ang="0">
                <a:pos x="263" y="23"/>
              </a:cxn>
            </a:cxnLst>
            <a:rect l="0" t="0" r="r" b="b"/>
            <a:pathLst>
              <a:path w="263" h="188">
                <a:moveTo>
                  <a:pt x="263" y="23"/>
                </a:moveTo>
                <a:lnTo>
                  <a:pt x="252" y="21"/>
                </a:lnTo>
                <a:lnTo>
                  <a:pt x="250" y="13"/>
                </a:lnTo>
                <a:lnTo>
                  <a:pt x="242" y="10"/>
                </a:lnTo>
                <a:lnTo>
                  <a:pt x="235" y="4"/>
                </a:lnTo>
                <a:lnTo>
                  <a:pt x="208" y="4"/>
                </a:lnTo>
                <a:lnTo>
                  <a:pt x="204" y="10"/>
                </a:lnTo>
                <a:lnTo>
                  <a:pt x="142" y="0"/>
                </a:lnTo>
                <a:lnTo>
                  <a:pt x="114" y="15"/>
                </a:lnTo>
                <a:lnTo>
                  <a:pt x="85" y="35"/>
                </a:lnTo>
                <a:lnTo>
                  <a:pt x="91" y="44"/>
                </a:lnTo>
                <a:lnTo>
                  <a:pt x="69" y="61"/>
                </a:lnTo>
                <a:lnTo>
                  <a:pt x="48" y="77"/>
                </a:lnTo>
                <a:lnTo>
                  <a:pt x="56" y="84"/>
                </a:lnTo>
                <a:lnTo>
                  <a:pt x="0" y="140"/>
                </a:lnTo>
                <a:lnTo>
                  <a:pt x="16" y="188"/>
                </a:lnTo>
                <a:lnTo>
                  <a:pt x="29" y="188"/>
                </a:lnTo>
                <a:lnTo>
                  <a:pt x="46" y="154"/>
                </a:lnTo>
                <a:lnTo>
                  <a:pt x="73" y="136"/>
                </a:lnTo>
                <a:lnTo>
                  <a:pt x="69" y="129"/>
                </a:lnTo>
                <a:lnTo>
                  <a:pt x="194" y="56"/>
                </a:lnTo>
                <a:lnTo>
                  <a:pt x="187" y="48"/>
                </a:lnTo>
                <a:lnTo>
                  <a:pt x="206" y="44"/>
                </a:lnTo>
                <a:lnTo>
                  <a:pt x="263" y="29"/>
                </a:lnTo>
                <a:lnTo>
                  <a:pt x="263" y="23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18" name="Freeform 48">
            <a:extLst>
              <a:ext uri="{FF2B5EF4-FFF2-40B4-BE49-F238E27FC236}">
                <a16:creationId xmlns:a16="http://schemas.microsoft.com/office/drawing/2014/main" id="{4E7132FD-BAEC-424E-930C-324FD6BF1E3D}"/>
              </a:ext>
            </a:extLst>
          </p:cNvPr>
          <p:cNvSpPr>
            <a:spLocks/>
          </p:cNvSpPr>
          <p:nvPr/>
        </p:nvSpPr>
        <p:spPr bwMode="auto">
          <a:xfrm>
            <a:off x="4389438" y="3906838"/>
            <a:ext cx="1008062" cy="738187"/>
          </a:xfrm>
          <a:custGeom>
            <a:avLst/>
            <a:gdLst/>
            <a:ahLst/>
            <a:cxnLst>
              <a:cxn ang="0">
                <a:pos x="234" y="0"/>
              </a:cxn>
              <a:cxn ang="0">
                <a:pos x="177" y="15"/>
              </a:cxn>
              <a:cxn ang="0">
                <a:pos x="158" y="19"/>
              </a:cxn>
              <a:cxn ang="0">
                <a:pos x="165" y="27"/>
              </a:cxn>
              <a:cxn ang="0">
                <a:pos x="40" y="100"/>
              </a:cxn>
              <a:cxn ang="0">
                <a:pos x="44" y="107"/>
              </a:cxn>
              <a:cxn ang="0">
                <a:pos x="17" y="125"/>
              </a:cxn>
              <a:cxn ang="0">
                <a:pos x="0" y="159"/>
              </a:cxn>
              <a:cxn ang="0">
                <a:pos x="8" y="175"/>
              </a:cxn>
              <a:cxn ang="0">
                <a:pos x="17" y="173"/>
              </a:cxn>
              <a:cxn ang="0">
                <a:pos x="25" y="188"/>
              </a:cxn>
              <a:cxn ang="0">
                <a:pos x="77" y="155"/>
              </a:cxn>
              <a:cxn ang="0">
                <a:pos x="88" y="148"/>
              </a:cxn>
              <a:cxn ang="0">
                <a:pos x="104" y="140"/>
              </a:cxn>
              <a:cxn ang="0">
                <a:pos x="104" y="144"/>
              </a:cxn>
              <a:cxn ang="0">
                <a:pos x="94" y="150"/>
              </a:cxn>
              <a:cxn ang="0">
                <a:pos x="88" y="155"/>
              </a:cxn>
              <a:cxn ang="0">
                <a:pos x="92" y="159"/>
              </a:cxn>
              <a:cxn ang="0">
                <a:pos x="100" y="157"/>
              </a:cxn>
              <a:cxn ang="0">
                <a:pos x="108" y="151"/>
              </a:cxn>
              <a:cxn ang="0">
                <a:pos x="113" y="144"/>
              </a:cxn>
              <a:cxn ang="0">
                <a:pos x="125" y="150"/>
              </a:cxn>
              <a:cxn ang="0">
                <a:pos x="248" y="128"/>
              </a:cxn>
              <a:cxn ang="0">
                <a:pos x="244" y="115"/>
              </a:cxn>
              <a:cxn ang="0">
                <a:pos x="215" y="111"/>
              </a:cxn>
              <a:cxn ang="0">
                <a:pos x="211" y="96"/>
              </a:cxn>
              <a:cxn ang="0">
                <a:pos x="221" y="94"/>
              </a:cxn>
              <a:cxn ang="0">
                <a:pos x="229" y="71"/>
              </a:cxn>
              <a:cxn ang="0">
                <a:pos x="238" y="67"/>
              </a:cxn>
              <a:cxn ang="0">
                <a:pos x="244" y="55"/>
              </a:cxn>
              <a:cxn ang="0">
                <a:pos x="225" y="48"/>
              </a:cxn>
              <a:cxn ang="0">
                <a:pos x="223" y="21"/>
              </a:cxn>
              <a:cxn ang="0">
                <a:pos x="234" y="9"/>
              </a:cxn>
              <a:cxn ang="0">
                <a:pos x="234" y="0"/>
              </a:cxn>
            </a:cxnLst>
            <a:rect l="0" t="0" r="r" b="b"/>
            <a:pathLst>
              <a:path w="248" h="188">
                <a:moveTo>
                  <a:pt x="234" y="0"/>
                </a:moveTo>
                <a:lnTo>
                  <a:pt x="177" y="15"/>
                </a:lnTo>
                <a:lnTo>
                  <a:pt x="158" y="19"/>
                </a:lnTo>
                <a:lnTo>
                  <a:pt x="165" y="27"/>
                </a:lnTo>
                <a:lnTo>
                  <a:pt x="40" y="100"/>
                </a:lnTo>
                <a:lnTo>
                  <a:pt x="44" y="107"/>
                </a:lnTo>
                <a:lnTo>
                  <a:pt x="17" y="125"/>
                </a:lnTo>
                <a:lnTo>
                  <a:pt x="0" y="159"/>
                </a:lnTo>
                <a:lnTo>
                  <a:pt x="8" y="175"/>
                </a:lnTo>
                <a:lnTo>
                  <a:pt x="17" y="173"/>
                </a:lnTo>
                <a:lnTo>
                  <a:pt x="25" y="188"/>
                </a:lnTo>
                <a:lnTo>
                  <a:pt x="77" y="155"/>
                </a:lnTo>
                <a:lnTo>
                  <a:pt x="88" y="148"/>
                </a:lnTo>
                <a:lnTo>
                  <a:pt x="104" y="140"/>
                </a:lnTo>
                <a:lnTo>
                  <a:pt x="104" y="144"/>
                </a:lnTo>
                <a:lnTo>
                  <a:pt x="94" y="150"/>
                </a:lnTo>
                <a:lnTo>
                  <a:pt x="88" y="155"/>
                </a:lnTo>
                <a:lnTo>
                  <a:pt x="92" y="159"/>
                </a:lnTo>
                <a:lnTo>
                  <a:pt x="100" y="157"/>
                </a:lnTo>
                <a:lnTo>
                  <a:pt x="108" y="151"/>
                </a:lnTo>
                <a:lnTo>
                  <a:pt x="113" y="144"/>
                </a:lnTo>
                <a:lnTo>
                  <a:pt x="125" y="150"/>
                </a:lnTo>
                <a:lnTo>
                  <a:pt x="248" y="128"/>
                </a:lnTo>
                <a:lnTo>
                  <a:pt x="244" y="115"/>
                </a:lnTo>
                <a:lnTo>
                  <a:pt x="215" y="111"/>
                </a:lnTo>
                <a:lnTo>
                  <a:pt x="211" y="96"/>
                </a:lnTo>
                <a:lnTo>
                  <a:pt x="221" y="94"/>
                </a:lnTo>
                <a:lnTo>
                  <a:pt x="229" y="71"/>
                </a:lnTo>
                <a:lnTo>
                  <a:pt x="238" y="67"/>
                </a:lnTo>
                <a:lnTo>
                  <a:pt x="244" y="55"/>
                </a:lnTo>
                <a:lnTo>
                  <a:pt x="225" y="48"/>
                </a:lnTo>
                <a:lnTo>
                  <a:pt x="223" y="21"/>
                </a:lnTo>
                <a:lnTo>
                  <a:pt x="234" y="9"/>
                </a:lnTo>
                <a:lnTo>
                  <a:pt x="234" y="0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19" name="Freeform 49">
            <a:extLst>
              <a:ext uri="{FF2B5EF4-FFF2-40B4-BE49-F238E27FC236}">
                <a16:creationId xmlns:a16="http://schemas.microsoft.com/office/drawing/2014/main" id="{1A385C81-2AB1-44D0-99D8-5D2F29C3E9A7}"/>
              </a:ext>
            </a:extLst>
          </p:cNvPr>
          <p:cNvSpPr>
            <a:spLocks/>
          </p:cNvSpPr>
          <p:nvPr/>
        </p:nvSpPr>
        <p:spPr bwMode="auto">
          <a:xfrm>
            <a:off x="4465638" y="4408488"/>
            <a:ext cx="1047750" cy="654050"/>
          </a:xfrm>
          <a:custGeom>
            <a:avLst/>
            <a:gdLst/>
            <a:ahLst/>
            <a:cxnLst>
              <a:cxn ang="0">
                <a:pos x="6" y="60"/>
              </a:cxn>
              <a:cxn ang="0">
                <a:pos x="0" y="64"/>
              </a:cxn>
              <a:cxn ang="0">
                <a:pos x="50" y="166"/>
              </a:cxn>
              <a:cxn ang="0">
                <a:pos x="66" y="146"/>
              </a:cxn>
              <a:cxn ang="0">
                <a:pos x="129" y="137"/>
              </a:cxn>
              <a:cxn ang="0">
                <a:pos x="137" y="133"/>
              </a:cxn>
              <a:cxn ang="0">
                <a:pos x="165" y="108"/>
              </a:cxn>
              <a:cxn ang="0">
                <a:pos x="200" y="73"/>
              </a:cxn>
              <a:cxn ang="0">
                <a:pos x="229" y="73"/>
              </a:cxn>
              <a:cxn ang="0">
                <a:pos x="229" y="56"/>
              </a:cxn>
              <a:cxn ang="0">
                <a:pos x="244" y="50"/>
              </a:cxn>
              <a:cxn ang="0">
                <a:pos x="258" y="47"/>
              </a:cxn>
              <a:cxn ang="0">
                <a:pos x="238" y="35"/>
              </a:cxn>
              <a:cxn ang="0">
                <a:pos x="235" y="27"/>
              </a:cxn>
              <a:cxn ang="0">
                <a:pos x="229" y="0"/>
              </a:cxn>
              <a:cxn ang="0">
                <a:pos x="106" y="22"/>
              </a:cxn>
              <a:cxn ang="0">
                <a:pos x="94" y="16"/>
              </a:cxn>
              <a:cxn ang="0">
                <a:pos x="89" y="23"/>
              </a:cxn>
              <a:cxn ang="0">
                <a:pos x="81" y="29"/>
              </a:cxn>
              <a:cxn ang="0">
                <a:pos x="73" y="31"/>
              </a:cxn>
              <a:cxn ang="0">
                <a:pos x="69" y="27"/>
              </a:cxn>
              <a:cxn ang="0">
                <a:pos x="75" y="22"/>
              </a:cxn>
              <a:cxn ang="0">
                <a:pos x="85" y="16"/>
              </a:cxn>
              <a:cxn ang="0">
                <a:pos x="85" y="12"/>
              </a:cxn>
              <a:cxn ang="0">
                <a:pos x="69" y="20"/>
              </a:cxn>
              <a:cxn ang="0">
                <a:pos x="58" y="27"/>
              </a:cxn>
              <a:cxn ang="0">
                <a:pos x="6" y="60"/>
              </a:cxn>
            </a:cxnLst>
            <a:rect l="0" t="0" r="r" b="b"/>
            <a:pathLst>
              <a:path w="258" h="166">
                <a:moveTo>
                  <a:pt x="6" y="60"/>
                </a:moveTo>
                <a:lnTo>
                  <a:pt x="0" y="64"/>
                </a:lnTo>
                <a:lnTo>
                  <a:pt x="50" y="166"/>
                </a:lnTo>
                <a:lnTo>
                  <a:pt x="66" y="146"/>
                </a:lnTo>
                <a:lnTo>
                  <a:pt x="129" y="137"/>
                </a:lnTo>
                <a:lnTo>
                  <a:pt x="137" y="133"/>
                </a:lnTo>
                <a:lnTo>
                  <a:pt x="165" y="108"/>
                </a:lnTo>
                <a:lnTo>
                  <a:pt x="200" y="73"/>
                </a:lnTo>
                <a:lnTo>
                  <a:pt x="229" y="73"/>
                </a:lnTo>
                <a:lnTo>
                  <a:pt x="229" y="56"/>
                </a:lnTo>
                <a:lnTo>
                  <a:pt x="244" y="50"/>
                </a:lnTo>
                <a:lnTo>
                  <a:pt x="258" y="47"/>
                </a:lnTo>
                <a:lnTo>
                  <a:pt x="238" y="35"/>
                </a:lnTo>
                <a:lnTo>
                  <a:pt x="235" y="27"/>
                </a:lnTo>
                <a:lnTo>
                  <a:pt x="229" y="0"/>
                </a:lnTo>
                <a:lnTo>
                  <a:pt x="106" y="22"/>
                </a:lnTo>
                <a:lnTo>
                  <a:pt x="94" y="16"/>
                </a:lnTo>
                <a:lnTo>
                  <a:pt x="89" y="23"/>
                </a:lnTo>
                <a:lnTo>
                  <a:pt x="81" y="29"/>
                </a:lnTo>
                <a:lnTo>
                  <a:pt x="73" y="31"/>
                </a:lnTo>
                <a:lnTo>
                  <a:pt x="69" y="27"/>
                </a:lnTo>
                <a:lnTo>
                  <a:pt x="75" y="22"/>
                </a:lnTo>
                <a:lnTo>
                  <a:pt x="85" y="16"/>
                </a:lnTo>
                <a:lnTo>
                  <a:pt x="85" y="12"/>
                </a:lnTo>
                <a:lnTo>
                  <a:pt x="69" y="20"/>
                </a:lnTo>
                <a:lnTo>
                  <a:pt x="58" y="27"/>
                </a:lnTo>
                <a:lnTo>
                  <a:pt x="6" y="60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20" name="Freeform 50">
            <a:extLst>
              <a:ext uri="{FF2B5EF4-FFF2-40B4-BE49-F238E27FC236}">
                <a16:creationId xmlns:a16="http://schemas.microsoft.com/office/drawing/2014/main" id="{70FBF031-4CAD-4B0C-B4B7-AF139A310B60}"/>
              </a:ext>
            </a:extLst>
          </p:cNvPr>
          <p:cNvSpPr>
            <a:spLocks/>
          </p:cNvSpPr>
          <p:nvPr/>
        </p:nvSpPr>
        <p:spPr bwMode="auto">
          <a:xfrm>
            <a:off x="5246688" y="3844925"/>
            <a:ext cx="661987" cy="900113"/>
          </a:xfrm>
          <a:custGeom>
            <a:avLst/>
            <a:gdLst/>
            <a:ahLst/>
            <a:cxnLst>
              <a:cxn ang="0">
                <a:pos x="23" y="16"/>
              </a:cxn>
              <a:cxn ang="0">
                <a:pos x="23" y="25"/>
              </a:cxn>
              <a:cxn ang="0">
                <a:pos x="12" y="37"/>
              </a:cxn>
              <a:cxn ang="0">
                <a:pos x="14" y="64"/>
              </a:cxn>
              <a:cxn ang="0">
                <a:pos x="33" y="71"/>
              </a:cxn>
              <a:cxn ang="0">
                <a:pos x="27" y="83"/>
              </a:cxn>
              <a:cxn ang="0">
                <a:pos x="18" y="87"/>
              </a:cxn>
              <a:cxn ang="0">
                <a:pos x="10" y="110"/>
              </a:cxn>
              <a:cxn ang="0">
                <a:pos x="0" y="112"/>
              </a:cxn>
              <a:cxn ang="0">
                <a:pos x="4" y="127"/>
              </a:cxn>
              <a:cxn ang="0">
                <a:pos x="33" y="131"/>
              </a:cxn>
              <a:cxn ang="0">
                <a:pos x="37" y="144"/>
              </a:cxn>
              <a:cxn ang="0">
                <a:pos x="43" y="171"/>
              </a:cxn>
              <a:cxn ang="0">
                <a:pos x="46" y="179"/>
              </a:cxn>
              <a:cxn ang="0">
                <a:pos x="66" y="191"/>
              </a:cxn>
              <a:cxn ang="0">
                <a:pos x="96" y="212"/>
              </a:cxn>
              <a:cxn ang="0">
                <a:pos x="100" y="221"/>
              </a:cxn>
              <a:cxn ang="0">
                <a:pos x="106" y="229"/>
              </a:cxn>
              <a:cxn ang="0">
                <a:pos x="129" y="212"/>
              </a:cxn>
              <a:cxn ang="0">
                <a:pos x="156" y="198"/>
              </a:cxn>
              <a:cxn ang="0">
                <a:pos x="119" y="79"/>
              </a:cxn>
              <a:cxn ang="0">
                <a:pos x="163" y="45"/>
              </a:cxn>
              <a:cxn ang="0">
                <a:pos x="104" y="0"/>
              </a:cxn>
              <a:cxn ang="0">
                <a:pos x="52" y="10"/>
              </a:cxn>
              <a:cxn ang="0">
                <a:pos x="52" y="20"/>
              </a:cxn>
              <a:cxn ang="0">
                <a:pos x="23" y="16"/>
              </a:cxn>
            </a:cxnLst>
            <a:rect l="0" t="0" r="r" b="b"/>
            <a:pathLst>
              <a:path w="163" h="229">
                <a:moveTo>
                  <a:pt x="23" y="16"/>
                </a:moveTo>
                <a:lnTo>
                  <a:pt x="23" y="25"/>
                </a:lnTo>
                <a:lnTo>
                  <a:pt x="12" y="37"/>
                </a:lnTo>
                <a:lnTo>
                  <a:pt x="14" y="64"/>
                </a:lnTo>
                <a:lnTo>
                  <a:pt x="33" y="71"/>
                </a:lnTo>
                <a:lnTo>
                  <a:pt x="27" y="83"/>
                </a:lnTo>
                <a:lnTo>
                  <a:pt x="18" y="87"/>
                </a:lnTo>
                <a:lnTo>
                  <a:pt x="10" y="110"/>
                </a:lnTo>
                <a:lnTo>
                  <a:pt x="0" y="112"/>
                </a:lnTo>
                <a:lnTo>
                  <a:pt x="4" y="127"/>
                </a:lnTo>
                <a:lnTo>
                  <a:pt x="33" y="131"/>
                </a:lnTo>
                <a:lnTo>
                  <a:pt x="37" y="144"/>
                </a:lnTo>
                <a:lnTo>
                  <a:pt x="43" y="171"/>
                </a:lnTo>
                <a:lnTo>
                  <a:pt x="46" y="179"/>
                </a:lnTo>
                <a:lnTo>
                  <a:pt x="66" y="191"/>
                </a:lnTo>
                <a:lnTo>
                  <a:pt x="96" y="212"/>
                </a:lnTo>
                <a:lnTo>
                  <a:pt x="100" y="221"/>
                </a:lnTo>
                <a:lnTo>
                  <a:pt x="106" y="229"/>
                </a:lnTo>
                <a:lnTo>
                  <a:pt x="129" y="212"/>
                </a:lnTo>
                <a:lnTo>
                  <a:pt x="156" y="198"/>
                </a:lnTo>
                <a:lnTo>
                  <a:pt x="119" y="79"/>
                </a:lnTo>
                <a:lnTo>
                  <a:pt x="163" y="45"/>
                </a:lnTo>
                <a:lnTo>
                  <a:pt x="104" y="0"/>
                </a:lnTo>
                <a:lnTo>
                  <a:pt x="52" y="10"/>
                </a:lnTo>
                <a:lnTo>
                  <a:pt x="52" y="20"/>
                </a:lnTo>
                <a:lnTo>
                  <a:pt x="23" y="1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21" name="Freeform 51">
            <a:extLst>
              <a:ext uri="{FF2B5EF4-FFF2-40B4-BE49-F238E27FC236}">
                <a16:creationId xmlns:a16="http://schemas.microsoft.com/office/drawing/2014/main" id="{C935B4B5-54A4-4E3C-B77F-59209A0A01B1}"/>
              </a:ext>
            </a:extLst>
          </p:cNvPr>
          <p:cNvSpPr>
            <a:spLocks/>
          </p:cNvSpPr>
          <p:nvPr/>
        </p:nvSpPr>
        <p:spPr bwMode="auto">
          <a:xfrm>
            <a:off x="5730875" y="4019550"/>
            <a:ext cx="692150" cy="601663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0" y="34"/>
              </a:cxn>
              <a:cxn ang="0">
                <a:pos x="37" y="153"/>
              </a:cxn>
              <a:cxn ang="0">
                <a:pos x="171" y="101"/>
              </a:cxn>
              <a:cxn ang="0">
                <a:pos x="154" y="86"/>
              </a:cxn>
              <a:cxn ang="0">
                <a:pos x="152" y="86"/>
              </a:cxn>
              <a:cxn ang="0">
                <a:pos x="87" y="30"/>
              </a:cxn>
              <a:cxn ang="0">
                <a:pos x="44" y="0"/>
              </a:cxn>
            </a:cxnLst>
            <a:rect l="0" t="0" r="r" b="b"/>
            <a:pathLst>
              <a:path w="171" h="153">
                <a:moveTo>
                  <a:pt x="44" y="0"/>
                </a:moveTo>
                <a:lnTo>
                  <a:pt x="0" y="34"/>
                </a:lnTo>
                <a:lnTo>
                  <a:pt x="37" y="153"/>
                </a:lnTo>
                <a:lnTo>
                  <a:pt x="171" y="101"/>
                </a:lnTo>
                <a:lnTo>
                  <a:pt x="154" y="86"/>
                </a:lnTo>
                <a:lnTo>
                  <a:pt x="152" y="86"/>
                </a:lnTo>
                <a:lnTo>
                  <a:pt x="87" y="30"/>
                </a:lnTo>
                <a:lnTo>
                  <a:pt x="4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22" name="Freeform 52">
            <a:extLst>
              <a:ext uri="{FF2B5EF4-FFF2-40B4-BE49-F238E27FC236}">
                <a16:creationId xmlns:a16="http://schemas.microsoft.com/office/drawing/2014/main" id="{90F54107-590A-4E09-81C3-0C4E02A8AC78}"/>
              </a:ext>
            </a:extLst>
          </p:cNvPr>
          <p:cNvSpPr>
            <a:spLocks/>
          </p:cNvSpPr>
          <p:nvPr/>
        </p:nvSpPr>
        <p:spPr bwMode="auto">
          <a:xfrm>
            <a:off x="5668963" y="3355975"/>
            <a:ext cx="1246187" cy="781050"/>
          </a:xfrm>
          <a:custGeom>
            <a:avLst/>
            <a:gdLst/>
            <a:ahLst/>
            <a:cxnLst>
              <a:cxn ang="0">
                <a:pos x="106" y="73"/>
              </a:cxn>
              <a:cxn ang="0">
                <a:pos x="0" y="124"/>
              </a:cxn>
              <a:cxn ang="0">
                <a:pos x="59" y="169"/>
              </a:cxn>
              <a:cxn ang="0">
                <a:pos x="102" y="199"/>
              </a:cxn>
              <a:cxn ang="0">
                <a:pos x="178" y="174"/>
              </a:cxn>
              <a:cxn ang="0">
                <a:pos x="223" y="153"/>
              </a:cxn>
              <a:cxn ang="0">
                <a:pos x="232" y="126"/>
              </a:cxn>
              <a:cxn ang="0">
                <a:pos x="263" y="109"/>
              </a:cxn>
              <a:cxn ang="0">
                <a:pos x="307" y="86"/>
              </a:cxn>
              <a:cxn ang="0">
                <a:pos x="276" y="63"/>
              </a:cxn>
              <a:cxn ang="0">
                <a:pos x="225" y="11"/>
              </a:cxn>
              <a:cxn ang="0">
                <a:pos x="213" y="15"/>
              </a:cxn>
              <a:cxn ang="0">
                <a:pos x="157" y="0"/>
              </a:cxn>
              <a:cxn ang="0">
                <a:pos x="140" y="9"/>
              </a:cxn>
              <a:cxn ang="0">
                <a:pos x="140" y="53"/>
              </a:cxn>
              <a:cxn ang="0">
                <a:pos x="106" y="73"/>
              </a:cxn>
            </a:cxnLst>
            <a:rect l="0" t="0" r="r" b="b"/>
            <a:pathLst>
              <a:path w="307" h="199">
                <a:moveTo>
                  <a:pt x="106" y="73"/>
                </a:moveTo>
                <a:lnTo>
                  <a:pt x="0" y="124"/>
                </a:lnTo>
                <a:lnTo>
                  <a:pt x="59" y="169"/>
                </a:lnTo>
                <a:lnTo>
                  <a:pt x="102" y="199"/>
                </a:lnTo>
                <a:lnTo>
                  <a:pt x="178" y="174"/>
                </a:lnTo>
                <a:lnTo>
                  <a:pt x="223" y="153"/>
                </a:lnTo>
                <a:lnTo>
                  <a:pt x="232" y="126"/>
                </a:lnTo>
                <a:lnTo>
                  <a:pt x="263" y="109"/>
                </a:lnTo>
                <a:lnTo>
                  <a:pt x="307" y="86"/>
                </a:lnTo>
                <a:lnTo>
                  <a:pt x="276" y="63"/>
                </a:lnTo>
                <a:lnTo>
                  <a:pt x="225" y="11"/>
                </a:lnTo>
                <a:lnTo>
                  <a:pt x="213" y="15"/>
                </a:lnTo>
                <a:lnTo>
                  <a:pt x="157" y="0"/>
                </a:lnTo>
                <a:lnTo>
                  <a:pt x="140" y="9"/>
                </a:lnTo>
                <a:lnTo>
                  <a:pt x="140" y="53"/>
                </a:lnTo>
                <a:lnTo>
                  <a:pt x="106" y="7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23" name="Freeform 53">
            <a:extLst>
              <a:ext uri="{FF2B5EF4-FFF2-40B4-BE49-F238E27FC236}">
                <a16:creationId xmlns:a16="http://schemas.microsoft.com/office/drawing/2014/main" id="{4F10DA11-96C6-4287-9719-6F128DF5F3D1}"/>
              </a:ext>
            </a:extLst>
          </p:cNvPr>
          <p:cNvSpPr>
            <a:spLocks/>
          </p:cNvSpPr>
          <p:nvPr/>
        </p:nvSpPr>
        <p:spPr bwMode="auto">
          <a:xfrm>
            <a:off x="550863" y="4865688"/>
            <a:ext cx="822325" cy="542925"/>
          </a:xfrm>
          <a:custGeom>
            <a:avLst/>
            <a:gdLst/>
            <a:ahLst/>
            <a:cxnLst>
              <a:cxn ang="0">
                <a:pos x="2" y="27"/>
              </a:cxn>
              <a:cxn ang="0">
                <a:pos x="0" y="132"/>
              </a:cxn>
              <a:cxn ang="0">
                <a:pos x="201" y="138"/>
              </a:cxn>
              <a:cxn ang="0">
                <a:pos x="201" y="128"/>
              </a:cxn>
              <a:cxn ang="0">
                <a:pos x="196" y="123"/>
              </a:cxn>
              <a:cxn ang="0">
                <a:pos x="192" y="117"/>
              </a:cxn>
              <a:cxn ang="0">
                <a:pos x="192" y="109"/>
              </a:cxn>
              <a:cxn ang="0">
                <a:pos x="196" y="107"/>
              </a:cxn>
              <a:cxn ang="0">
                <a:pos x="203" y="103"/>
              </a:cxn>
              <a:cxn ang="0">
                <a:pos x="200" y="96"/>
              </a:cxn>
              <a:cxn ang="0">
                <a:pos x="196" y="71"/>
              </a:cxn>
              <a:cxn ang="0">
                <a:pos x="196" y="48"/>
              </a:cxn>
              <a:cxn ang="0">
                <a:pos x="188" y="34"/>
              </a:cxn>
              <a:cxn ang="0">
                <a:pos x="173" y="32"/>
              </a:cxn>
              <a:cxn ang="0">
                <a:pos x="165" y="17"/>
              </a:cxn>
              <a:cxn ang="0">
                <a:pos x="134" y="15"/>
              </a:cxn>
              <a:cxn ang="0">
                <a:pos x="132" y="9"/>
              </a:cxn>
              <a:cxn ang="0">
                <a:pos x="127" y="7"/>
              </a:cxn>
              <a:cxn ang="0">
                <a:pos x="94" y="5"/>
              </a:cxn>
              <a:cxn ang="0">
                <a:pos x="71" y="0"/>
              </a:cxn>
              <a:cxn ang="0">
                <a:pos x="75" y="11"/>
              </a:cxn>
              <a:cxn ang="0">
                <a:pos x="48" y="15"/>
              </a:cxn>
              <a:cxn ang="0">
                <a:pos x="21" y="27"/>
              </a:cxn>
              <a:cxn ang="0">
                <a:pos x="2" y="27"/>
              </a:cxn>
            </a:cxnLst>
            <a:rect l="0" t="0" r="r" b="b"/>
            <a:pathLst>
              <a:path w="203" h="138">
                <a:moveTo>
                  <a:pt x="2" y="27"/>
                </a:moveTo>
                <a:lnTo>
                  <a:pt x="0" y="132"/>
                </a:lnTo>
                <a:lnTo>
                  <a:pt x="201" y="138"/>
                </a:lnTo>
                <a:lnTo>
                  <a:pt x="201" y="128"/>
                </a:lnTo>
                <a:lnTo>
                  <a:pt x="196" y="123"/>
                </a:lnTo>
                <a:lnTo>
                  <a:pt x="192" y="117"/>
                </a:lnTo>
                <a:lnTo>
                  <a:pt x="192" y="109"/>
                </a:lnTo>
                <a:lnTo>
                  <a:pt x="196" y="107"/>
                </a:lnTo>
                <a:lnTo>
                  <a:pt x="203" y="103"/>
                </a:lnTo>
                <a:lnTo>
                  <a:pt x="200" y="96"/>
                </a:lnTo>
                <a:lnTo>
                  <a:pt x="196" y="71"/>
                </a:lnTo>
                <a:lnTo>
                  <a:pt x="196" y="48"/>
                </a:lnTo>
                <a:lnTo>
                  <a:pt x="188" y="34"/>
                </a:lnTo>
                <a:lnTo>
                  <a:pt x="173" y="32"/>
                </a:lnTo>
                <a:lnTo>
                  <a:pt x="165" y="17"/>
                </a:lnTo>
                <a:lnTo>
                  <a:pt x="134" y="15"/>
                </a:lnTo>
                <a:lnTo>
                  <a:pt x="132" y="9"/>
                </a:lnTo>
                <a:lnTo>
                  <a:pt x="127" y="7"/>
                </a:lnTo>
                <a:lnTo>
                  <a:pt x="94" y="5"/>
                </a:lnTo>
                <a:lnTo>
                  <a:pt x="71" y="0"/>
                </a:lnTo>
                <a:lnTo>
                  <a:pt x="75" y="11"/>
                </a:lnTo>
                <a:lnTo>
                  <a:pt x="48" y="15"/>
                </a:lnTo>
                <a:lnTo>
                  <a:pt x="21" y="27"/>
                </a:lnTo>
                <a:lnTo>
                  <a:pt x="2" y="27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24" name="Freeform 54">
            <a:extLst>
              <a:ext uri="{FF2B5EF4-FFF2-40B4-BE49-F238E27FC236}">
                <a16:creationId xmlns:a16="http://schemas.microsoft.com/office/drawing/2014/main" id="{284628D8-9511-4045-8519-D8AE56813CFA}"/>
              </a:ext>
            </a:extLst>
          </p:cNvPr>
          <p:cNvSpPr>
            <a:spLocks/>
          </p:cNvSpPr>
          <p:nvPr/>
        </p:nvSpPr>
        <p:spPr bwMode="auto">
          <a:xfrm>
            <a:off x="1219200" y="4697413"/>
            <a:ext cx="989013" cy="735012"/>
          </a:xfrm>
          <a:custGeom>
            <a:avLst/>
            <a:gdLst/>
            <a:ahLst/>
            <a:cxnLst>
              <a:cxn ang="0">
                <a:pos x="0" y="60"/>
              </a:cxn>
              <a:cxn ang="0">
                <a:pos x="8" y="75"/>
              </a:cxn>
              <a:cxn ang="0">
                <a:pos x="23" y="77"/>
              </a:cxn>
              <a:cxn ang="0">
                <a:pos x="31" y="91"/>
              </a:cxn>
              <a:cxn ang="0">
                <a:pos x="31" y="114"/>
              </a:cxn>
              <a:cxn ang="0">
                <a:pos x="35" y="139"/>
              </a:cxn>
              <a:cxn ang="0">
                <a:pos x="38" y="146"/>
              </a:cxn>
              <a:cxn ang="0">
                <a:pos x="31" y="150"/>
              </a:cxn>
              <a:cxn ang="0">
                <a:pos x="27" y="152"/>
              </a:cxn>
              <a:cxn ang="0">
                <a:pos x="27" y="160"/>
              </a:cxn>
              <a:cxn ang="0">
                <a:pos x="31" y="166"/>
              </a:cxn>
              <a:cxn ang="0">
                <a:pos x="36" y="171"/>
              </a:cxn>
              <a:cxn ang="0">
                <a:pos x="36" y="181"/>
              </a:cxn>
              <a:cxn ang="0">
                <a:pos x="200" y="187"/>
              </a:cxn>
              <a:cxn ang="0">
                <a:pos x="203" y="166"/>
              </a:cxn>
              <a:cxn ang="0">
                <a:pos x="205" y="152"/>
              </a:cxn>
              <a:cxn ang="0">
                <a:pos x="211" y="144"/>
              </a:cxn>
              <a:cxn ang="0">
                <a:pos x="213" y="141"/>
              </a:cxn>
              <a:cxn ang="0">
                <a:pos x="213" y="135"/>
              </a:cxn>
              <a:cxn ang="0">
                <a:pos x="211" y="131"/>
              </a:cxn>
              <a:cxn ang="0">
                <a:pos x="205" y="123"/>
              </a:cxn>
              <a:cxn ang="0">
                <a:pos x="202" y="118"/>
              </a:cxn>
              <a:cxn ang="0">
                <a:pos x="203" y="108"/>
              </a:cxn>
              <a:cxn ang="0">
                <a:pos x="244" y="48"/>
              </a:cxn>
              <a:cxn ang="0">
                <a:pos x="177" y="0"/>
              </a:cxn>
              <a:cxn ang="0">
                <a:pos x="142" y="23"/>
              </a:cxn>
              <a:cxn ang="0">
                <a:pos x="113" y="18"/>
              </a:cxn>
              <a:cxn ang="0">
                <a:pos x="102" y="8"/>
              </a:cxn>
              <a:cxn ang="0">
                <a:pos x="98" y="2"/>
              </a:cxn>
              <a:cxn ang="0">
                <a:pos x="58" y="6"/>
              </a:cxn>
              <a:cxn ang="0">
                <a:pos x="59" y="23"/>
              </a:cxn>
              <a:cxn ang="0">
                <a:pos x="50" y="23"/>
              </a:cxn>
              <a:cxn ang="0">
                <a:pos x="38" y="25"/>
              </a:cxn>
              <a:cxn ang="0">
                <a:pos x="44" y="37"/>
              </a:cxn>
              <a:cxn ang="0">
                <a:pos x="48" y="48"/>
              </a:cxn>
              <a:cxn ang="0">
                <a:pos x="44" y="50"/>
              </a:cxn>
              <a:cxn ang="0">
                <a:pos x="38" y="52"/>
              </a:cxn>
              <a:cxn ang="0">
                <a:pos x="31" y="60"/>
              </a:cxn>
              <a:cxn ang="0">
                <a:pos x="15" y="48"/>
              </a:cxn>
              <a:cxn ang="0">
                <a:pos x="0" y="60"/>
              </a:cxn>
            </a:cxnLst>
            <a:rect l="0" t="0" r="r" b="b"/>
            <a:pathLst>
              <a:path w="244" h="187">
                <a:moveTo>
                  <a:pt x="0" y="60"/>
                </a:moveTo>
                <a:lnTo>
                  <a:pt x="8" y="75"/>
                </a:lnTo>
                <a:lnTo>
                  <a:pt x="23" y="77"/>
                </a:lnTo>
                <a:lnTo>
                  <a:pt x="31" y="91"/>
                </a:lnTo>
                <a:lnTo>
                  <a:pt x="31" y="114"/>
                </a:lnTo>
                <a:lnTo>
                  <a:pt x="35" y="139"/>
                </a:lnTo>
                <a:lnTo>
                  <a:pt x="38" y="146"/>
                </a:lnTo>
                <a:lnTo>
                  <a:pt x="31" y="150"/>
                </a:lnTo>
                <a:lnTo>
                  <a:pt x="27" y="152"/>
                </a:lnTo>
                <a:lnTo>
                  <a:pt x="27" y="160"/>
                </a:lnTo>
                <a:lnTo>
                  <a:pt x="31" y="166"/>
                </a:lnTo>
                <a:lnTo>
                  <a:pt x="36" y="171"/>
                </a:lnTo>
                <a:lnTo>
                  <a:pt x="36" y="181"/>
                </a:lnTo>
                <a:lnTo>
                  <a:pt x="200" y="187"/>
                </a:lnTo>
                <a:lnTo>
                  <a:pt x="203" y="166"/>
                </a:lnTo>
                <a:lnTo>
                  <a:pt x="205" y="152"/>
                </a:lnTo>
                <a:lnTo>
                  <a:pt x="211" y="144"/>
                </a:lnTo>
                <a:lnTo>
                  <a:pt x="213" y="141"/>
                </a:lnTo>
                <a:lnTo>
                  <a:pt x="213" y="135"/>
                </a:lnTo>
                <a:lnTo>
                  <a:pt x="211" y="131"/>
                </a:lnTo>
                <a:lnTo>
                  <a:pt x="205" y="123"/>
                </a:lnTo>
                <a:lnTo>
                  <a:pt x="202" y="118"/>
                </a:lnTo>
                <a:lnTo>
                  <a:pt x="203" y="108"/>
                </a:lnTo>
                <a:lnTo>
                  <a:pt x="244" y="48"/>
                </a:lnTo>
                <a:lnTo>
                  <a:pt x="177" y="0"/>
                </a:lnTo>
                <a:lnTo>
                  <a:pt x="142" y="23"/>
                </a:lnTo>
                <a:lnTo>
                  <a:pt x="113" y="18"/>
                </a:lnTo>
                <a:lnTo>
                  <a:pt x="102" y="8"/>
                </a:lnTo>
                <a:lnTo>
                  <a:pt x="98" y="2"/>
                </a:lnTo>
                <a:lnTo>
                  <a:pt x="58" y="6"/>
                </a:lnTo>
                <a:lnTo>
                  <a:pt x="59" y="23"/>
                </a:lnTo>
                <a:lnTo>
                  <a:pt x="50" y="23"/>
                </a:lnTo>
                <a:lnTo>
                  <a:pt x="38" y="25"/>
                </a:lnTo>
                <a:lnTo>
                  <a:pt x="44" y="37"/>
                </a:lnTo>
                <a:lnTo>
                  <a:pt x="48" y="48"/>
                </a:lnTo>
                <a:lnTo>
                  <a:pt x="44" y="50"/>
                </a:lnTo>
                <a:lnTo>
                  <a:pt x="38" y="52"/>
                </a:lnTo>
                <a:lnTo>
                  <a:pt x="31" y="60"/>
                </a:lnTo>
                <a:lnTo>
                  <a:pt x="15" y="48"/>
                </a:lnTo>
                <a:lnTo>
                  <a:pt x="0" y="60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25" name="Freeform 55">
            <a:extLst>
              <a:ext uri="{FF2B5EF4-FFF2-40B4-BE49-F238E27FC236}">
                <a16:creationId xmlns:a16="http://schemas.microsoft.com/office/drawing/2014/main" id="{241E84CD-BF24-42F7-8965-59EB0068DE25}"/>
              </a:ext>
            </a:extLst>
          </p:cNvPr>
          <p:cNvSpPr>
            <a:spLocks/>
          </p:cNvSpPr>
          <p:nvPr/>
        </p:nvSpPr>
        <p:spPr bwMode="auto">
          <a:xfrm>
            <a:off x="2032000" y="4456113"/>
            <a:ext cx="1109663" cy="989012"/>
          </a:xfrm>
          <a:custGeom>
            <a:avLst/>
            <a:gdLst/>
            <a:ahLst/>
            <a:cxnLst>
              <a:cxn ang="0">
                <a:pos x="642" y="62"/>
              </a:cxn>
              <a:cxn ang="0">
                <a:pos x="637" y="52"/>
              </a:cxn>
              <a:cxn ang="0">
                <a:pos x="455" y="47"/>
              </a:cxn>
              <a:cxn ang="0">
                <a:pos x="455" y="15"/>
              </a:cxn>
              <a:cxn ang="0">
                <a:pos x="435" y="10"/>
              </a:cxn>
              <a:cxn ang="0">
                <a:pos x="312" y="0"/>
              </a:cxn>
              <a:cxn ang="0">
                <a:pos x="210" y="176"/>
              </a:cxn>
              <a:cxn ang="0">
                <a:pos x="200" y="186"/>
              </a:cxn>
              <a:cxn ang="0">
                <a:pos x="187" y="191"/>
              </a:cxn>
              <a:cxn ang="0">
                <a:pos x="171" y="196"/>
              </a:cxn>
              <a:cxn ang="0">
                <a:pos x="113" y="271"/>
              </a:cxn>
              <a:cxn ang="0">
                <a:pos x="8" y="419"/>
              </a:cxn>
              <a:cxn ang="0">
                <a:pos x="5" y="444"/>
              </a:cxn>
              <a:cxn ang="0">
                <a:pos x="13" y="457"/>
              </a:cxn>
              <a:cxn ang="0">
                <a:pos x="28" y="477"/>
              </a:cxn>
              <a:cxn ang="0">
                <a:pos x="33" y="486"/>
              </a:cxn>
              <a:cxn ang="0">
                <a:pos x="33" y="501"/>
              </a:cxn>
              <a:cxn ang="0">
                <a:pos x="28" y="509"/>
              </a:cxn>
              <a:cxn ang="0">
                <a:pos x="13" y="529"/>
              </a:cxn>
              <a:cxn ang="0">
                <a:pos x="8" y="563"/>
              </a:cxn>
              <a:cxn ang="0">
                <a:pos x="0" y="616"/>
              </a:cxn>
              <a:cxn ang="0">
                <a:pos x="504" y="623"/>
              </a:cxn>
              <a:cxn ang="0">
                <a:pos x="558" y="534"/>
              </a:cxn>
              <a:cxn ang="0">
                <a:pos x="563" y="504"/>
              </a:cxn>
              <a:cxn ang="0">
                <a:pos x="558" y="439"/>
              </a:cxn>
              <a:cxn ang="0">
                <a:pos x="550" y="382"/>
              </a:cxn>
              <a:cxn ang="0">
                <a:pos x="550" y="320"/>
              </a:cxn>
              <a:cxn ang="0">
                <a:pos x="563" y="263"/>
              </a:cxn>
              <a:cxn ang="0">
                <a:pos x="588" y="208"/>
              </a:cxn>
              <a:cxn ang="0">
                <a:pos x="699" y="119"/>
              </a:cxn>
            </a:cxnLst>
            <a:rect l="0" t="0" r="r" b="b"/>
            <a:pathLst>
              <a:path w="699" h="623">
                <a:moveTo>
                  <a:pt x="642" y="62"/>
                </a:moveTo>
                <a:lnTo>
                  <a:pt x="637" y="52"/>
                </a:lnTo>
                <a:lnTo>
                  <a:pt x="455" y="47"/>
                </a:lnTo>
                <a:lnTo>
                  <a:pt x="455" y="15"/>
                </a:lnTo>
                <a:lnTo>
                  <a:pt x="435" y="10"/>
                </a:lnTo>
                <a:lnTo>
                  <a:pt x="312" y="0"/>
                </a:lnTo>
                <a:lnTo>
                  <a:pt x="210" y="176"/>
                </a:lnTo>
                <a:lnTo>
                  <a:pt x="200" y="186"/>
                </a:lnTo>
                <a:lnTo>
                  <a:pt x="187" y="191"/>
                </a:lnTo>
                <a:lnTo>
                  <a:pt x="171" y="196"/>
                </a:lnTo>
                <a:lnTo>
                  <a:pt x="113" y="271"/>
                </a:lnTo>
                <a:lnTo>
                  <a:pt x="8" y="419"/>
                </a:lnTo>
                <a:lnTo>
                  <a:pt x="5" y="444"/>
                </a:lnTo>
                <a:lnTo>
                  <a:pt x="13" y="457"/>
                </a:lnTo>
                <a:lnTo>
                  <a:pt x="28" y="477"/>
                </a:lnTo>
                <a:lnTo>
                  <a:pt x="33" y="486"/>
                </a:lnTo>
                <a:lnTo>
                  <a:pt x="33" y="501"/>
                </a:lnTo>
                <a:lnTo>
                  <a:pt x="28" y="509"/>
                </a:lnTo>
                <a:lnTo>
                  <a:pt x="13" y="529"/>
                </a:lnTo>
                <a:lnTo>
                  <a:pt x="8" y="563"/>
                </a:lnTo>
                <a:lnTo>
                  <a:pt x="0" y="616"/>
                </a:lnTo>
                <a:lnTo>
                  <a:pt x="504" y="623"/>
                </a:lnTo>
                <a:lnTo>
                  <a:pt x="558" y="534"/>
                </a:lnTo>
                <a:lnTo>
                  <a:pt x="563" y="504"/>
                </a:lnTo>
                <a:lnTo>
                  <a:pt x="558" y="439"/>
                </a:lnTo>
                <a:lnTo>
                  <a:pt x="550" y="382"/>
                </a:lnTo>
                <a:lnTo>
                  <a:pt x="550" y="320"/>
                </a:lnTo>
                <a:lnTo>
                  <a:pt x="563" y="263"/>
                </a:lnTo>
                <a:lnTo>
                  <a:pt x="588" y="208"/>
                </a:lnTo>
                <a:lnTo>
                  <a:pt x="699" y="119"/>
                </a:lnTo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26" name="Freeform 56">
            <a:extLst>
              <a:ext uri="{FF2B5EF4-FFF2-40B4-BE49-F238E27FC236}">
                <a16:creationId xmlns:a16="http://schemas.microsoft.com/office/drawing/2014/main" id="{1FDFCE79-18DB-4FFB-B940-A2AD0C65DBC6}"/>
              </a:ext>
            </a:extLst>
          </p:cNvPr>
          <p:cNvSpPr>
            <a:spLocks/>
          </p:cNvSpPr>
          <p:nvPr/>
        </p:nvSpPr>
        <p:spPr bwMode="auto">
          <a:xfrm>
            <a:off x="2830513" y="4373563"/>
            <a:ext cx="928687" cy="1087437"/>
          </a:xfrm>
          <a:custGeom>
            <a:avLst/>
            <a:gdLst/>
            <a:ahLst/>
            <a:cxnLst>
              <a:cxn ang="0">
                <a:pos x="71" y="0"/>
              </a:cxn>
              <a:cxn ang="0">
                <a:pos x="62" y="40"/>
              </a:cxn>
              <a:cxn ang="0">
                <a:pos x="54" y="46"/>
              </a:cxn>
              <a:cxn ang="0">
                <a:pos x="33" y="105"/>
              </a:cxn>
              <a:cxn ang="0">
                <a:pos x="23" y="127"/>
              </a:cxn>
              <a:cxn ang="0">
                <a:pos x="18" y="150"/>
              </a:cxn>
              <a:cxn ang="0">
                <a:pos x="18" y="175"/>
              </a:cxn>
              <a:cxn ang="0">
                <a:pos x="21" y="198"/>
              </a:cxn>
              <a:cxn ang="0">
                <a:pos x="23" y="224"/>
              </a:cxn>
              <a:cxn ang="0">
                <a:pos x="21" y="236"/>
              </a:cxn>
              <a:cxn ang="0">
                <a:pos x="0" y="272"/>
              </a:cxn>
              <a:cxn ang="0">
                <a:pos x="137" y="276"/>
              </a:cxn>
              <a:cxn ang="0">
                <a:pos x="160" y="248"/>
              </a:cxn>
              <a:cxn ang="0">
                <a:pos x="175" y="226"/>
              </a:cxn>
              <a:cxn ang="0">
                <a:pos x="188" y="176"/>
              </a:cxn>
              <a:cxn ang="0">
                <a:pos x="198" y="171"/>
              </a:cxn>
              <a:cxn ang="0">
                <a:pos x="202" y="152"/>
              </a:cxn>
              <a:cxn ang="0">
                <a:pos x="210" y="148"/>
              </a:cxn>
              <a:cxn ang="0">
                <a:pos x="208" y="136"/>
              </a:cxn>
              <a:cxn ang="0">
                <a:pos x="217" y="125"/>
              </a:cxn>
              <a:cxn ang="0">
                <a:pos x="208" y="123"/>
              </a:cxn>
              <a:cxn ang="0">
                <a:pos x="204" y="111"/>
              </a:cxn>
              <a:cxn ang="0">
                <a:pos x="223" y="98"/>
              </a:cxn>
              <a:cxn ang="0">
                <a:pos x="229" y="75"/>
              </a:cxn>
              <a:cxn ang="0">
                <a:pos x="200" y="57"/>
              </a:cxn>
              <a:cxn ang="0">
                <a:pos x="188" y="21"/>
              </a:cxn>
              <a:cxn ang="0">
                <a:pos x="171" y="52"/>
              </a:cxn>
              <a:cxn ang="0">
                <a:pos x="133" y="23"/>
              </a:cxn>
              <a:cxn ang="0">
                <a:pos x="123" y="44"/>
              </a:cxn>
              <a:cxn ang="0">
                <a:pos x="71" y="0"/>
              </a:cxn>
            </a:cxnLst>
            <a:rect l="0" t="0" r="r" b="b"/>
            <a:pathLst>
              <a:path w="229" h="276">
                <a:moveTo>
                  <a:pt x="71" y="0"/>
                </a:moveTo>
                <a:lnTo>
                  <a:pt x="62" y="40"/>
                </a:lnTo>
                <a:lnTo>
                  <a:pt x="54" y="46"/>
                </a:lnTo>
                <a:lnTo>
                  <a:pt x="33" y="105"/>
                </a:lnTo>
                <a:lnTo>
                  <a:pt x="23" y="127"/>
                </a:lnTo>
                <a:lnTo>
                  <a:pt x="18" y="150"/>
                </a:lnTo>
                <a:lnTo>
                  <a:pt x="18" y="175"/>
                </a:lnTo>
                <a:lnTo>
                  <a:pt x="21" y="198"/>
                </a:lnTo>
                <a:lnTo>
                  <a:pt x="23" y="224"/>
                </a:lnTo>
                <a:lnTo>
                  <a:pt x="21" y="236"/>
                </a:lnTo>
                <a:lnTo>
                  <a:pt x="0" y="272"/>
                </a:lnTo>
                <a:lnTo>
                  <a:pt x="137" y="276"/>
                </a:lnTo>
                <a:lnTo>
                  <a:pt x="160" y="248"/>
                </a:lnTo>
                <a:lnTo>
                  <a:pt x="175" y="226"/>
                </a:lnTo>
                <a:lnTo>
                  <a:pt x="188" y="176"/>
                </a:lnTo>
                <a:lnTo>
                  <a:pt x="198" y="171"/>
                </a:lnTo>
                <a:lnTo>
                  <a:pt x="202" y="152"/>
                </a:lnTo>
                <a:lnTo>
                  <a:pt x="210" y="148"/>
                </a:lnTo>
                <a:lnTo>
                  <a:pt x="208" y="136"/>
                </a:lnTo>
                <a:lnTo>
                  <a:pt x="217" y="125"/>
                </a:lnTo>
                <a:lnTo>
                  <a:pt x="208" y="123"/>
                </a:lnTo>
                <a:lnTo>
                  <a:pt x="204" y="111"/>
                </a:lnTo>
                <a:lnTo>
                  <a:pt x="223" y="98"/>
                </a:lnTo>
                <a:lnTo>
                  <a:pt x="229" y="75"/>
                </a:lnTo>
                <a:lnTo>
                  <a:pt x="200" y="57"/>
                </a:lnTo>
                <a:lnTo>
                  <a:pt x="188" y="21"/>
                </a:lnTo>
                <a:lnTo>
                  <a:pt x="171" y="52"/>
                </a:lnTo>
                <a:lnTo>
                  <a:pt x="133" y="23"/>
                </a:lnTo>
                <a:lnTo>
                  <a:pt x="123" y="44"/>
                </a:lnTo>
                <a:lnTo>
                  <a:pt x="71" y="0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27" name="Freeform 57">
            <a:extLst>
              <a:ext uri="{FF2B5EF4-FFF2-40B4-BE49-F238E27FC236}">
                <a16:creationId xmlns:a16="http://schemas.microsoft.com/office/drawing/2014/main" id="{60810F7C-6E62-44F8-984A-394169C7980A}"/>
              </a:ext>
            </a:extLst>
          </p:cNvPr>
          <p:cNvSpPr>
            <a:spLocks/>
          </p:cNvSpPr>
          <p:nvPr/>
        </p:nvSpPr>
        <p:spPr bwMode="auto">
          <a:xfrm>
            <a:off x="3386138" y="4668838"/>
            <a:ext cx="739775" cy="792162"/>
          </a:xfrm>
          <a:custGeom>
            <a:avLst/>
            <a:gdLst/>
            <a:ahLst/>
            <a:cxnLst>
              <a:cxn ang="0">
                <a:pos x="182" y="52"/>
              </a:cxn>
              <a:cxn ang="0">
                <a:pos x="167" y="38"/>
              </a:cxn>
              <a:cxn ang="0">
                <a:pos x="124" y="27"/>
              </a:cxn>
              <a:cxn ang="0">
                <a:pos x="92" y="0"/>
              </a:cxn>
              <a:cxn ang="0">
                <a:pos x="86" y="23"/>
              </a:cxn>
              <a:cxn ang="0">
                <a:pos x="67" y="36"/>
              </a:cxn>
              <a:cxn ang="0">
                <a:pos x="71" y="48"/>
              </a:cxn>
              <a:cxn ang="0">
                <a:pos x="80" y="50"/>
              </a:cxn>
              <a:cxn ang="0">
                <a:pos x="71" y="61"/>
              </a:cxn>
              <a:cxn ang="0">
                <a:pos x="73" y="73"/>
              </a:cxn>
              <a:cxn ang="0">
                <a:pos x="65" y="77"/>
              </a:cxn>
              <a:cxn ang="0">
                <a:pos x="61" y="96"/>
              </a:cxn>
              <a:cxn ang="0">
                <a:pos x="51" y="101"/>
              </a:cxn>
              <a:cxn ang="0">
                <a:pos x="38" y="151"/>
              </a:cxn>
              <a:cxn ang="0">
                <a:pos x="23" y="173"/>
              </a:cxn>
              <a:cxn ang="0">
                <a:pos x="0" y="201"/>
              </a:cxn>
              <a:cxn ang="0">
                <a:pos x="99" y="201"/>
              </a:cxn>
              <a:cxn ang="0">
                <a:pos x="119" y="169"/>
              </a:cxn>
              <a:cxn ang="0">
                <a:pos x="126" y="163"/>
              </a:cxn>
              <a:cxn ang="0">
                <a:pos x="136" y="155"/>
              </a:cxn>
              <a:cxn ang="0">
                <a:pos x="140" y="148"/>
              </a:cxn>
              <a:cxn ang="0">
                <a:pos x="147" y="136"/>
              </a:cxn>
              <a:cxn ang="0">
                <a:pos x="153" y="126"/>
              </a:cxn>
              <a:cxn ang="0">
                <a:pos x="157" y="119"/>
              </a:cxn>
              <a:cxn ang="0">
                <a:pos x="159" y="103"/>
              </a:cxn>
              <a:cxn ang="0">
                <a:pos x="163" y="90"/>
              </a:cxn>
              <a:cxn ang="0">
                <a:pos x="168" y="80"/>
              </a:cxn>
              <a:cxn ang="0">
                <a:pos x="176" y="67"/>
              </a:cxn>
              <a:cxn ang="0">
                <a:pos x="182" y="52"/>
              </a:cxn>
            </a:cxnLst>
            <a:rect l="0" t="0" r="r" b="b"/>
            <a:pathLst>
              <a:path w="182" h="201">
                <a:moveTo>
                  <a:pt x="182" y="52"/>
                </a:moveTo>
                <a:lnTo>
                  <a:pt x="167" y="38"/>
                </a:lnTo>
                <a:lnTo>
                  <a:pt x="124" y="27"/>
                </a:lnTo>
                <a:lnTo>
                  <a:pt x="92" y="0"/>
                </a:lnTo>
                <a:lnTo>
                  <a:pt x="86" y="23"/>
                </a:lnTo>
                <a:lnTo>
                  <a:pt x="67" y="36"/>
                </a:lnTo>
                <a:lnTo>
                  <a:pt x="71" y="48"/>
                </a:lnTo>
                <a:lnTo>
                  <a:pt x="80" y="50"/>
                </a:lnTo>
                <a:lnTo>
                  <a:pt x="71" y="61"/>
                </a:lnTo>
                <a:lnTo>
                  <a:pt x="73" y="73"/>
                </a:lnTo>
                <a:lnTo>
                  <a:pt x="65" y="77"/>
                </a:lnTo>
                <a:lnTo>
                  <a:pt x="61" y="96"/>
                </a:lnTo>
                <a:lnTo>
                  <a:pt x="51" y="101"/>
                </a:lnTo>
                <a:lnTo>
                  <a:pt x="38" y="151"/>
                </a:lnTo>
                <a:lnTo>
                  <a:pt x="23" y="173"/>
                </a:lnTo>
                <a:lnTo>
                  <a:pt x="0" y="201"/>
                </a:lnTo>
                <a:lnTo>
                  <a:pt x="99" y="201"/>
                </a:lnTo>
                <a:lnTo>
                  <a:pt x="119" y="169"/>
                </a:lnTo>
                <a:lnTo>
                  <a:pt x="126" y="163"/>
                </a:lnTo>
                <a:lnTo>
                  <a:pt x="136" y="155"/>
                </a:lnTo>
                <a:lnTo>
                  <a:pt x="140" y="148"/>
                </a:lnTo>
                <a:lnTo>
                  <a:pt x="147" y="136"/>
                </a:lnTo>
                <a:lnTo>
                  <a:pt x="153" y="126"/>
                </a:lnTo>
                <a:lnTo>
                  <a:pt x="157" y="119"/>
                </a:lnTo>
                <a:lnTo>
                  <a:pt x="159" y="103"/>
                </a:lnTo>
                <a:lnTo>
                  <a:pt x="163" y="90"/>
                </a:lnTo>
                <a:lnTo>
                  <a:pt x="168" y="80"/>
                </a:lnTo>
                <a:lnTo>
                  <a:pt x="176" y="67"/>
                </a:lnTo>
                <a:lnTo>
                  <a:pt x="182" y="52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28" name="Freeform 58">
            <a:extLst>
              <a:ext uri="{FF2B5EF4-FFF2-40B4-BE49-F238E27FC236}">
                <a16:creationId xmlns:a16="http://schemas.microsoft.com/office/drawing/2014/main" id="{93525FFA-B2A0-4670-A6F4-71AD03DB7A3F}"/>
              </a:ext>
            </a:extLst>
          </p:cNvPr>
          <p:cNvSpPr>
            <a:spLocks/>
          </p:cNvSpPr>
          <p:nvPr/>
        </p:nvSpPr>
        <p:spPr bwMode="auto">
          <a:xfrm>
            <a:off x="3789363" y="4532313"/>
            <a:ext cx="920750" cy="928687"/>
          </a:xfrm>
          <a:custGeom>
            <a:avLst/>
            <a:gdLst/>
            <a:ahLst/>
            <a:cxnLst>
              <a:cxn ang="0">
                <a:pos x="135" y="0"/>
              </a:cxn>
              <a:cxn ang="0">
                <a:pos x="91" y="73"/>
              </a:cxn>
              <a:cxn ang="0">
                <a:pos x="83" y="87"/>
              </a:cxn>
              <a:cxn ang="0">
                <a:pos x="77" y="102"/>
              </a:cxn>
              <a:cxn ang="0">
                <a:pos x="69" y="115"/>
              </a:cxn>
              <a:cxn ang="0">
                <a:pos x="64" y="125"/>
              </a:cxn>
              <a:cxn ang="0">
                <a:pos x="60" y="138"/>
              </a:cxn>
              <a:cxn ang="0">
                <a:pos x="58" y="154"/>
              </a:cxn>
              <a:cxn ang="0">
                <a:pos x="54" y="161"/>
              </a:cxn>
              <a:cxn ang="0">
                <a:pos x="48" y="171"/>
              </a:cxn>
              <a:cxn ang="0">
                <a:pos x="41" y="183"/>
              </a:cxn>
              <a:cxn ang="0">
                <a:pos x="37" y="190"/>
              </a:cxn>
              <a:cxn ang="0">
                <a:pos x="27" y="198"/>
              </a:cxn>
              <a:cxn ang="0">
                <a:pos x="20" y="204"/>
              </a:cxn>
              <a:cxn ang="0">
                <a:pos x="0" y="236"/>
              </a:cxn>
              <a:cxn ang="0">
                <a:pos x="227" y="236"/>
              </a:cxn>
              <a:cxn ang="0">
                <a:pos x="217" y="135"/>
              </a:cxn>
              <a:cxn ang="0">
                <a:pos x="167" y="33"/>
              </a:cxn>
              <a:cxn ang="0">
                <a:pos x="173" y="29"/>
              </a:cxn>
              <a:cxn ang="0">
                <a:pos x="165" y="14"/>
              </a:cxn>
              <a:cxn ang="0">
                <a:pos x="156" y="16"/>
              </a:cxn>
              <a:cxn ang="0">
                <a:pos x="148" y="0"/>
              </a:cxn>
              <a:cxn ang="0">
                <a:pos x="135" y="0"/>
              </a:cxn>
            </a:cxnLst>
            <a:rect l="0" t="0" r="r" b="b"/>
            <a:pathLst>
              <a:path w="227" h="236">
                <a:moveTo>
                  <a:pt x="135" y="0"/>
                </a:moveTo>
                <a:lnTo>
                  <a:pt x="91" y="73"/>
                </a:lnTo>
                <a:lnTo>
                  <a:pt x="83" y="87"/>
                </a:lnTo>
                <a:lnTo>
                  <a:pt x="77" y="102"/>
                </a:lnTo>
                <a:lnTo>
                  <a:pt x="69" y="115"/>
                </a:lnTo>
                <a:lnTo>
                  <a:pt x="64" y="125"/>
                </a:lnTo>
                <a:lnTo>
                  <a:pt x="60" y="138"/>
                </a:lnTo>
                <a:lnTo>
                  <a:pt x="58" y="154"/>
                </a:lnTo>
                <a:lnTo>
                  <a:pt x="54" y="161"/>
                </a:lnTo>
                <a:lnTo>
                  <a:pt x="48" y="171"/>
                </a:lnTo>
                <a:lnTo>
                  <a:pt x="41" y="183"/>
                </a:lnTo>
                <a:lnTo>
                  <a:pt x="37" y="190"/>
                </a:lnTo>
                <a:lnTo>
                  <a:pt x="27" y="198"/>
                </a:lnTo>
                <a:lnTo>
                  <a:pt x="20" y="204"/>
                </a:lnTo>
                <a:lnTo>
                  <a:pt x="0" y="236"/>
                </a:lnTo>
                <a:lnTo>
                  <a:pt x="227" y="236"/>
                </a:lnTo>
                <a:lnTo>
                  <a:pt x="217" y="135"/>
                </a:lnTo>
                <a:lnTo>
                  <a:pt x="167" y="33"/>
                </a:lnTo>
                <a:lnTo>
                  <a:pt x="173" y="29"/>
                </a:lnTo>
                <a:lnTo>
                  <a:pt x="165" y="14"/>
                </a:lnTo>
                <a:lnTo>
                  <a:pt x="156" y="16"/>
                </a:lnTo>
                <a:lnTo>
                  <a:pt x="148" y="0"/>
                </a:lnTo>
                <a:lnTo>
                  <a:pt x="135" y="0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29" name="Freeform 59">
            <a:extLst>
              <a:ext uri="{FF2B5EF4-FFF2-40B4-BE49-F238E27FC236}">
                <a16:creationId xmlns:a16="http://schemas.microsoft.com/office/drawing/2014/main" id="{8A32688C-67D9-47DF-9EE8-7E447CA731B7}"/>
              </a:ext>
            </a:extLst>
          </p:cNvPr>
          <p:cNvSpPr>
            <a:spLocks/>
          </p:cNvSpPr>
          <p:nvPr/>
        </p:nvSpPr>
        <p:spPr bwMode="auto">
          <a:xfrm>
            <a:off x="4670425" y="4833938"/>
            <a:ext cx="717550" cy="627062"/>
          </a:xfrm>
          <a:custGeom>
            <a:avLst/>
            <a:gdLst/>
            <a:ahLst/>
            <a:cxnLst>
              <a:cxn ang="0">
                <a:pos x="10" y="159"/>
              </a:cxn>
              <a:cxn ang="0">
                <a:pos x="158" y="159"/>
              </a:cxn>
              <a:cxn ang="0">
                <a:pos x="156" y="115"/>
              </a:cxn>
              <a:cxn ang="0">
                <a:pos x="160" y="107"/>
              </a:cxn>
              <a:cxn ang="0">
                <a:pos x="163" y="102"/>
              </a:cxn>
              <a:cxn ang="0">
                <a:pos x="169" y="96"/>
              </a:cxn>
              <a:cxn ang="0">
                <a:pos x="177" y="92"/>
              </a:cxn>
              <a:cxn ang="0">
                <a:pos x="169" y="86"/>
              </a:cxn>
              <a:cxn ang="0">
                <a:pos x="167" y="79"/>
              </a:cxn>
              <a:cxn ang="0">
                <a:pos x="167" y="48"/>
              </a:cxn>
              <a:cxn ang="0">
                <a:pos x="152" y="40"/>
              </a:cxn>
              <a:cxn ang="0">
                <a:pos x="115" y="0"/>
              </a:cxn>
              <a:cxn ang="0">
                <a:pos x="87" y="25"/>
              </a:cxn>
              <a:cxn ang="0">
                <a:pos x="79" y="29"/>
              </a:cxn>
              <a:cxn ang="0">
                <a:pos x="16" y="38"/>
              </a:cxn>
              <a:cxn ang="0">
                <a:pos x="0" y="58"/>
              </a:cxn>
              <a:cxn ang="0">
                <a:pos x="10" y="159"/>
              </a:cxn>
            </a:cxnLst>
            <a:rect l="0" t="0" r="r" b="b"/>
            <a:pathLst>
              <a:path w="177" h="159">
                <a:moveTo>
                  <a:pt x="10" y="159"/>
                </a:moveTo>
                <a:lnTo>
                  <a:pt x="158" y="159"/>
                </a:lnTo>
                <a:lnTo>
                  <a:pt x="156" y="115"/>
                </a:lnTo>
                <a:lnTo>
                  <a:pt x="160" y="107"/>
                </a:lnTo>
                <a:lnTo>
                  <a:pt x="163" y="102"/>
                </a:lnTo>
                <a:lnTo>
                  <a:pt x="169" y="96"/>
                </a:lnTo>
                <a:lnTo>
                  <a:pt x="177" y="92"/>
                </a:lnTo>
                <a:lnTo>
                  <a:pt x="169" y="86"/>
                </a:lnTo>
                <a:lnTo>
                  <a:pt x="167" y="79"/>
                </a:lnTo>
                <a:lnTo>
                  <a:pt x="167" y="48"/>
                </a:lnTo>
                <a:lnTo>
                  <a:pt x="152" y="40"/>
                </a:lnTo>
                <a:lnTo>
                  <a:pt x="115" y="0"/>
                </a:lnTo>
                <a:lnTo>
                  <a:pt x="87" y="25"/>
                </a:lnTo>
                <a:lnTo>
                  <a:pt x="79" y="29"/>
                </a:lnTo>
                <a:lnTo>
                  <a:pt x="16" y="38"/>
                </a:lnTo>
                <a:lnTo>
                  <a:pt x="0" y="58"/>
                </a:lnTo>
                <a:lnTo>
                  <a:pt x="10" y="159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30" name="Freeform 60">
            <a:extLst>
              <a:ext uri="{FF2B5EF4-FFF2-40B4-BE49-F238E27FC236}">
                <a16:creationId xmlns:a16="http://schemas.microsoft.com/office/drawing/2014/main" id="{C09D4FDF-C008-4A69-98D3-DC12DD1F9F8F}"/>
              </a:ext>
            </a:extLst>
          </p:cNvPr>
          <p:cNvSpPr>
            <a:spLocks/>
          </p:cNvSpPr>
          <p:nvPr/>
        </p:nvSpPr>
        <p:spPr bwMode="auto">
          <a:xfrm>
            <a:off x="5137150" y="4594225"/>
            <a:ext cx="1185863" cy="866775"/>
          </a:xfrm>
          <a:custGeom>
            <a:avLst/>
            <a:gdLst/>
            <a:ahLst/>
            <a:cxnLst>
              <a:cxn ang="0">
                <a:pos x="133" y="38"/>
              </a:cxn>
              <a:cxn ang="0">
                <a:pos x="127" y="30"/>
              </a:cxn>
              <a:cxn ang="0">
                <a:pos x="123" y="21"/>
              </a:cxn>
              <a:cxn ang="0">
                <a:pos x="93" y="0"/>
              </a:cxn>
              <a:cxn ang="0">
                <a:pos x="79" y="3"/>
              </a:cxn>
              <a:cxn ang="0">
                <a:pos x="64" y="9"/>
              </a:cxn>
              <a:cxn ang="0">
                <a:pos x="64" y="26"/>
              </a:cxn>
              <a:cxn ang="0">
                <a:pos x="35" y="26"/>
              </a:cxn>
              <a:cxn ang="0">
                <a:pos x="0" y="61"/>
              </a:cxn>
              <a:cxn ang="0">
                <a:pos x="37" y="101"/>
              </a:cxn>
              <a:cxn ang="0">
                <a:pos x="52" y="109"/>
              </a:cxn>
              <a:cxn ang="0">
                <a:pos x="52" y="140"/>
              </a:cxn>
              <a:cxn ang="0">
                <a:pos x="54" y="147"/>
              </a:cxn>
              <a:cxn ang="0">
                <a:pos x="62" y="153"/>
              </a:cxn>
              <a:cxn ang="0">
                <a:pos x="54" y="157"/>
              </a:cxn>
              <a:cxn ang="0">
                <a:pos x="48" y="163"/>
              </a:cxn>
              <a:cxn ang="0">
                <a:pos x="45" y="168"/>
              </a:cxn>
              <a:cxn ang="0">
                <a:pos x="41" y="176"/>
              </a:cxn>
              <a:cxn ang="0">
                <a:pos x="43" y="220"/>
              </a:cxn>
              <a:cxn ang="0">
                <a:pos x="292" y="215"/>
              </a:cxn>
              <a:cxn ang="0">
                <a:pos x="290" y="199"/>
              </a:cxn>
              <a:cxn ang="0">
                <a:pos x="283" y="193"/>
              </a:cxn>
              <a:cxn ang="0">
                <a:pos x="279" y="192"/>
              </a:cxn>
              <a:cxn ang="0">
                <a:pos x="273" y="186"/>
              </a:cxn>
              <a:cxn ang="0">
                <a:pos x="261" y="172"/>
              </a:cxn>
              <a:cxn ang="0">
                <a:pos x="244" y="128"/>
              </a:cxn>
              <a:cxn ang="0">
                <a:pos x="225" y="120"/>
              </a:cxn>
              <a:cxn ang="0">
                <a:pos x="200" y="78"/>
              </a:cxn>
              <a:cxn ang="0">
                <a:pos x="160" y="71"/>
              </a:cxn>
              <a:cxn ang="0">
                <a:pos x="133" y="38"/>
              </a:cxn>
            </a:cxnLst>
            <a:rect l="0" t="0" r="r" b="b"/>
            <a:pathLst>
              <a:path w="292" h="220">
                <a:moveTo>
                  <a:pt x="133" y="38"/>
                </a:moveTo>
                <a:lnTo>
                  <a:pt x="127" y="30"/>
                </a:lnTo>
                <a:lnTo>
                  <a:pt x="123" y="21"/>
                </a:lnTo>
                <a:lnTo>
                  <a:pt x="93" y="0"/>
                </a:lnTo>
                <a:lnTo>
                  <a:pt x="79" y="3"/>
                </a:lnTo>
                <a:lnTo>
                  <a:pt x="64" y="9"/>
                </a:lnTo>
                <a:lnTo>
                  <a:pt x="64" y="26"/>
                </a:lnTo>
                <a:lnTo>
                  <a:pt x="35" y="26"/>
                </a:lnTo>
                <a:lnTo>
                  <a:pt x="0" y="61"/>
                </a:lnTo>
                <a:lnTo>
                  <a:pt x="37" y="101"/>
                </a:lnTo>
                <a:lnTo>
                  <a:pt x="52" y="109"/>
                </a:lnTo>
                <a:lnTo>
                  <a:pt x="52" y="140"/>
                </a:lnTo>
                <a:lnTo>
                  <a:pt x="54" y="147"/>
                </a:lnTo>
                <a:lnTo>
                  <a:pt x="62" y="153"/>
                </a:lnTo>
                <a:lnTo>
                  <a:pt x="54" y="157"/>
                </a:lnTo>
                <a:lnTo>
                  <a:pt x="48" y="163"/>
                </a:lnTo>
                <a:lnTo>
                  <a:pt x="45" y="168"/>
                </a:lnTo>
                <a:lnTo>
                  <a:pt x="41" y="176"/>
                </a:lnTo>
                <a:lnTo>
                  <a:pt x="43" y="220"/>
                </a:lnTo>
                <a:lnTo>
                  <a:pt x="292" y="215"/>
                </a:lnTo>
                <a:lnTo>
                  <a:pt x="290" y="199"/>
                </a:lnTo>
                <a:lnTo>
                  <a:pt x="283" y="193"/>
                </a:lnTo>
                <a:lnTo>
                  <a:pt x="279" y="192"/>
                </a:lnTo>
                <a:lnTo>
                  <a:pt x="273" y="186"/>
                </a:lnTo>
                <a:lnTo>
                  <a:pt x="261" y="172"/>
                </a:lnTo>
                <a:lnTo>
                  <a:pt x="244" y="128"/>
                </a:lnTo>
                <a:lnTo>
                  <a:pt x="225" y="120"/>
                </a:lnTo>
                <a:lnTo>
                  <a:pt x="200" y="78"/>
                </a:lnTo>
                <a:lnTo>
                  <a:pt x="160" y="71"/>
                </a:lnTo>
                <a:lnTo>
                  <a:pt x="133" y="38"/>
                </a:lnTo>
                <a:close/>
              </a:path>
            </a:pathLst>
          </a:custGeom>
          <a:solidFill>
            <a:srgbClr val="FF99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31" name="Freeform 61">
            <a:extLst>
              <a:ext uri="{FF2B5EF4-FFF2-40B4-BE49-F238E27FC236}">
                <a16:creationId xmlns:a16="http://schemas.microsoft.com/office/drawing/2014/main" id="{1F5C8793-D711-4201-B3E7-0D020FF2A789}"/>
              </a:ext>
            </a:extLst>
          </p:cNvPr>
          <p:cNvSpPr>
            <a:spLocks/>
          </p:cNvSpPr>
          <p:nvPr/>
        </p:nvSpPr>
        <p:spPr bwMode="auto">
          <a:xfrm>
            <a:off x="5676900" y="4418013"/>
            <a:ext cx="1111250" cy="1022350"/>
          </a:xfrm>
          <a:custGeom>
            <a:avLst/>
            <a:gdLst/>
            <a:ahLst/>
            <a:cxnLst>
              <a:cxn ang="0">
                <a:pos x="50" y="52"/>
              </a:cxn>
              <a:cxn ang="0">
                <a:pos x="23" y="66"/>
              </a:cxn>
              <a:cxn ang="0">
                <a:pos x="0" y="83"/>
              </a:cxn>
              <a:cxn ang="0">
                <a:pos x="27" y="116"/>
              </a:cxn>
              <a:cxn ang="0">
                <a:pos x="67" y="123"/>
              </a:cxn>
              <a:cxn ang="0">
                <a:pos x="92" y="165"/>
              </a:cxn>
              <a:cxn ang="0">
                <a:pos x="111" y="173"/>
              </a:cxn>
              <a:cxn ang="0">
                <a:pos x="128" y="217"/>
              </a:cxn>
              <a:cxn ang="0">
                <a:pos x="140" y="231"/>
              </a:cxn>
              <a:cxn ang="0">
                <a:pos x="146" y="237"/>
              </a:cxn>
              <a:cxn ang="0">
                <a:pos x="150" y="238"/>
              </a:cxn>
              <a:cxn ang="0">
                <a:pos x="157" y="244"/>
              </a:cxn>
              <a:cxn ang="0">
                <a:pos x="159" y="260"/>
              </a:cxn>
              <a:cxn ang="0">
                <a:pos x="194" y="260"/>
              </a:cxn>
              <a:cxn ang="0">
                <a:pos x="221" y="233"/>
              </a:cxn>
              <a:cxn ang="0">
                <a:pos x="223" y="210"/>
              </a:cxn>
              <a:cxn ang="0">
                <a:pos x="244" y="192"/>
              </a:cxn>
              <a:cxn ang="0">
                <a:pos x="232" y="165"/>
              </a:cxn>
              <a:cxn ang="0">
                <a:pos x="257" y="125"/>
              </a:cxn>
              <a:cxn ang="0">
                <a:pos x="251" y="87"/>
              </a:cxn>
              <a:cxn ang="0">
                <a:pos x="257" y="87"/>
              </a:cxn>
              <a:cxn ang="0">
                <a:pos x="263" y="85"/>
              </a:cxn>
              <a:cxn ang="0">
                <a:pos x="274" y="79"/>
              </a:cxn>
              <a:cxn ang="0">
                <a:pos x="184" y="0"/>
              </a:cxn>
              <a:cxn ang="0">
                <a:pos x="50" y="52"/>
              </a:cxn>
            </a:cxnLst>
            <a:rect l="0" t="0" r="r" b="b"/>
            <a:pathLst>
              <a:path w="274" h="260">
                <a:moveTo>
                  <a:pt x="50" y="52"/>
                </a:moveTo>
                <a:lnTo>
                  <a:pt x="23" y="66"/>
                </a:lnTo>
                <a:lnTo>
                  <a:pt x="0" y="83"/>
                </a:lnTo>
                <a:lnTo>
                  <a:pt x="27" y="116"/>
                </a:lnTo>
                <a:lnTo>
                  <a:pt x="67" y="123"/>
                </a:lnTo>
                <a:lnTo>
                  <a:pt x="92" y="165"/>
                </a:lnTo>
                <a:lnTo>
                  <a:pt x="111" y="173"/>
                </a:lnTo>
                <a:lnTo>
                  <a:pt x="128" y="217"/>
                </a:lnTo>
                <a:lnTo>
                  <a:pt x="140" y="231"/>
                </a:lnTo>
                <a:lnTo>
                  <a:pt x="146" y="237"/>
                </a:lnTo>
                <a:lnTo>
                  <a:pt x="150" y="238"/>
                </a:lnTo>
                <a:lnTo>
                  <a:pt x="157" y="244"/>
                </a:lnTo>
                <a:lnTo>
                  <a:pt x="159" y="260"/>
                </a:lnTo>
                <a:lnTo>
                  <a:pt x="194" y="260"/>
                </a:lnTo>
                <a:lnTo>
                  <a:pt x="221" y="233"/>
                </a:lnTo>
                <a:lnTo>
                  <a:pt x="223" y="210"/>
                </a:lnTo>
                <a:lnTo>
                  <a:pt x="244" y="192"/>
                </a:lnTo>
                <a:lnTo>
                  <a:pt x="232" y="165"/>
                </a:lnTo>
                <a:lnTo>
                  <a:pt x="257" y="125"/>
                </a:lnTo>
                <a:lnTo>
                  <a:pt x="251" y="87"/>
                </a:lnTo>
                <a:lnTo>
                  <a:pt x="257" y="87"/>
                </a:lnTo>
                <a:lnTo>
                  <a:pt x="263" y="85"/>
                </a:lnTo>
                <a:lnTo>
                  <a:pt x="274" y="79"/>
                </a:lnTo>
                <a:lnTo>
                  <a:pt x="184" y="0"/>
                </a:lnTo>
                <a:lnTo>
                  <a:pt x="50" y="5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32" name="Freeform 62">
            <a:extLst>
              <a:ext uri="{FF2B5EF4-FFF2-40B4-BE49-F238E27FC236}">
                <a16:creationId xmlns:a16="http://schemas.microsoft.com/office/drawing/2014/main" id="{7FD886EF-134A-42AE-A146-E2E12CF6520A}"/>
              </a:ext>
            </a:extLst>
          </p:cNvPr>
          <p:cNvSpPr>
            <a:spLocks/>
          </p:cNvSpPr>
          <p:nvPr/>
        </p:nvSpPr>
        <p:spPr bwMode="auto">
          <a:xfrm>
            <a:off x="6477000" y="4532313"/>
            <a:ext cx="1012825" cy="908050"/>
          </a:xfrm>
          <a:custGeom>
            <a:avLst/>
            <a:gdLst/>
            <a:ahLst/>
            <a:cxnLst>
              <a:cxn ang="0">
                <a:pos x="80" y="50"/>
              </a:cxn>
              <a:cxn ang="0">
                <a:pos x="69" y="56"/>
              </a:cxn>
              <a:cxn ang="0">
                <a:pos x="63" y="58"/>
              </a:cxn>
              <a:cxn ang="0">
                <a:pos x="57" y="58"/>
              </a:cxn>
              <a:cxn ang="0">
                <a:pos x="63" y="96"/>
              </a:cxn>
              <a:cxn ang="0">
                <a:pos x="38" y="136"/>
              </a:cxn>
              <a:cxn ang="0">
                <a:pos x="50" y="163"/>
              </a:cxn>
              <a:cxn ang="0">
                <a:pos x="29" y="181"/>
              </a:cxn>
              <a:cxn ang="0">
                <a:pos x="27" y="204"/>
              </a:cxn>
              <a:cxn ang="0">
                <a:pos x="0" y="231"/>
              </a:cxn>
              <a:cxn ang="0">
                <a:pos x="119" y="227"/>
              </a:cxn>
              <a:cxn ang="0">
                <a:pos x="123" y="217"/>
              </a:cxn>
              <a:cxn ang="0">
                <a:pos x="132" y="204"/>
              </a:cxn>
              <a:cxn ang="0">
                <a:pos x="142" y="194"/>
              </a:cxn>
              <a:cxn ang="0">
                <a:pos x="153" y="186"/>
              </a:cxn>
              <a:cxn ang="0">
                <a:pos x="167" y="181"/>
              </a:cxn>
              <a:cxn ang="0">
                <a:pos x="180" y="177"/>
              </a:cxn>
              <a:cxn ang="0">
                <a:pos x="174" y="163"/>
              </a:cxn>
              <a:cxn ang="0">
                <a:pos x="205" y="138"/>
              </a:cxn>
              <a:cxn ang="0">
                <a:pos x="201" y="131"/>
              </a:cxn>
              <a:cxn ang="0">
                <a:pos x="224" y="117"/>
              </a:cxn>
              <a:cxn ang="0">
                <a:pos x="220" y="106"/>
              </a:cxn>
              <a:cxn ang="0">
                <a:pos x="249" y="83"/>
              </a:cxn>
              <a:cxn ang="0">
                <a:pos x="240" y="69"/>
              </a:cxn>
              <a:cxn ang="0">
                <a:pos x="228" y="65"/>
              </a:cxn>
              <a:cxn ang="0">
                <a:pos x="165" y="2"/>
              </a:cxn>
              <a:cxn ang="0">
                <a:pos x="134" y="0"/>
              </a:cxn>
              <a:cxn ang="0">
                <a:pos x="80" y="50"/>
              </a:cxn>
            </a:cxnLst>
            <a:rect l="0" t="0" r="r" b="b"/>
            <a:pathLst>
              <a:path w="249" h="231">
                <a:moveTo>
                  <a:pt x="80" y="50"/>
                </a:moveTo>
                <a:lnTo>
                  <a:pt x="69" y="56"/>
                </a:lnTo>
                <a:lnTo>
                  <a:pt x="63" y="58"/>
                </a:lnTo>
                <a:lnTo>
                  <a:pt x="57" y="58"/>
                </a:lnTo>
                <a:lnTo>
                  <a:pt x="63" y="96"/>
                </a:lnTo>
                <a:lnTo>
                  <a:pt x="38" y="136"/>
                </a:lnTo>
                <a:lnTo>
                  <a:pt x="50" y="163"/>
                </a:lnTo>
                <a:lnTo>
                  <a:pt x="29" y="181"/>
                </a:lnTo>
                <a:lnTo>
                  <a:pt x="27" y="204"/>
                </a:lnTo>
                <a:lnTo>
                  <a:pt x="0" y="231"/>
                </a:lnTo>
                <a:lnTo>
                  <a:pt x="119" y="227"/>
                </a:lnTo>
                <a:lnTo>
                  <a:pt x="123" y="217"/>
                </a:lnTo>
                <a:lnTo>
                  <a:pt x="132" y="204"/>
                </a:lnTo>
                <a:lnTo>
                  <a:pt x="142" y="194"/>
                </a:lnTo>
                <a:lnTo>
                  <a:pt x="153" y="186"/>
                </a:lnTo>
                <a:lnTo>
                  <a:pt x="167" y="181"/>
                </a:lnTo>
                <a:lnTo>
                  <a:pt x="180" y="177"/>
                </a:lnTo>
                <a:lnTo>
                  <a:pt x="174" y="163"/>
                </a:lnTo>
                <a:lnTo>
                  <a:pt x="205" y="138"/>
                </a:lnTo>
                <a:lnTo>
                  <a:pt x="201" y="131"/>
                </a:lnTo>
                <a:lnTo>
                  <a:pt x="224" y="117"/>
                </a:lnTo>
                <a:lnTo>
                  <a:pt x="220" y="106"/>
                </a:lnTo>
                <a:lnTo>
                  <a:pt x="249" y="83"/>
                </a:lnTo>
                <a:lnTo>
                  <a:pt x="240" y="69"/>
                </a:lnTo>
                <a:lnTo>
                  <a:pt x="228" y="65"/>
                </a:lnTo>
                <a:lnTo>
                  <a:pt x="165" y="2"/>
                </a:lnTo>
                <a:lnTo>
                  <a:pt x="134" y="0"/>
                </a:lnTo>
                <a:lnTo>
                  <a:pt x="80" y="50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 dirty="0"/>
          </a:p>
        </p:txBody>
      </p:sp>
      <p:sp>
        <p:nvSpPr>
          <p:cNvPr id="233" name="Freeform 63">
            <a:extLst>
              <a:ext uri="{FF2B5EF4-FFF2-40B4-BE49-F238E27FC236}">
                <a16:creationId xmlns:a16="http://schemas.microsoft.com/office/drawing/2014/main" id="{8F0F1E32-86ED-43CA-8716-F0306FC8756D}"/>
              </a:ext>
            </a:extLst>
          </p:cNvPr>
          <p:cNvSpPr>
            <a:spLocks/>
          </p:cNvSpPr>
          <p:nvPr/>
        </p:nvSpPr>
        <p:spPr bwMode="auto">
          <a:xfrm>
            <a:off x="7007225" y="4194175"/>
            <a:ext cx="981075" cy="762000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31" y="88"/>
              </a:cxn>
              <a:cxn ang="0">
                <a:pos x="94" y="151"/>
              </a:cxn>
              <a:cxn ang="0">
                <a:pos x="106" y="155"/>
              </a:cxn>
              <a:cxn ang="0">
                <a:pos x="115" y="169"/>
              </a:cxn>
              <a:cxn ang="0">
                <a:pos x="121" y="171"/>
              </a:cxn>
              <a:cxn ang="0">
                <a:pos x="138" y="188"/>
              </a:cxn>
              <a:cxn ang="0">
                <a:pos x="150" y="194"/>
              </a:cxn>
              <a:cxn ang="0">
                <a:pos x="169" y="182"/>
              </a:cxn>
              <a:cxn ang="0">
                <a:pos x="150" y="163"/>
              </a:cxn>
              <a:cxn ang="0">
                <a:pos x="167" y="151"/>
              </a:cxn>
              <a:cxn ang="0">
                <a:pos x="198" y="169"/>
              </a:cxn>
              <a:cxn ang="0">
                <a:pos x="205" y="163"/>
              </a:cxn>
              <a:cxn ang="0">
                <a:pos x="204" y="155"/>
              </a:cxn>
              <a:cxn ang="0">
                <a:pos x="242" y="128"/>
              </a:cxn>
              <a:cxn ang="0">
                <a:pos x="217" y="121"/>
              </a:cxn>
              <a:cxn ang="0">
                <a:pos x="71" y="11"/>
              </a:cxn>
              <a:cxn ang="0">
                <a:pos x="56" y="0"/>
              </a:cxn>
              <a:cxn ang="0">
                <a:pos x="0" y="86"/>
              </a:cxn>
            </a:cxnLst>
            <a:rect l="0" t="0" r="r" b="b"/>
            <a:pathLst>
              <a:path w="242" h="194">
                <a:moveTo>
                  <a:pt x="0" y="86"/>
                </a:moveTo>
                <a:lnTo>
                  <a:pt x="31" y="88"/>
                </a:lnTo>
                <a:lnTo>
                  <a:pt x="94" y="151"/>
                </a:lnTo>
                <a:lnTo>
                  <a:pt x="106" y="155"/>
                </a:lnTo>
                <a:lnTo>
                  <a:pt x="115" y="169"/>
                </a:lnTo>
                <a:lnTo>
                  <a:pt x="121" y="171"/>
                </a:lnTo>
                <a:lnTo>
                  <a:pt x="138" y="188"/>
                </a:lnTo>
                <a:lnTo>
                  <a:pt x="150" y="194"/>
                </a:lnTo>
                <a:lnTo>
                  <a:pt x="169" y="182"/>
                </a:lnTo>
                <a:lnTo>
                  <a:pt x="150" y="163"/>
                </a:lnTo>
                <a:lnTo>
                  <a:pt x="167" y="151"/>
                </a:lnTo>
                <a:lnTo>
                  <a:pt x="198" y="169"/>
                </a:lnTo>
                <a:lnTo>
                  <a:pt x="205" y="163"/>
                </a:lnTo>
                <a:lnTo>
                  <a:pt x="204" y="155"/>
                </a:lnTo>
                <a:lnTo>
                  <a:pt x="242" y="128"/>
                </a:lnTo>
                <a:lnTo>
                  <a:pt x="217" y="121"/>
                </a:lnTo>
                <a:lnTo>
                  <a:pt x="71" y="11"/>
                </a:lnTo>
                <a:lnTo>
                  <a:pt x="56" y="0"/>
                </a:lnTo>
                <a:lnTo>
                  <a:pt x="0" y="86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34" name="Freeform 64">
            <a:extLst>
              <a:ext uri="{FF2B5EF4-FFF2-40B4-BE49-F238E27FC236}">
                <a16:creationId xmlns:a16="http://schemas.microsoft.com/office/drawing/2014/main" id="{0407B8AA-082E-4CF9-B7AA-ACA0DD35CA2B}"/>
              </a:ext>
            </a:extLst>
          </p:cNvPr>
          <p:cNvSpPr>
            <a:spLocks/>
          </p:cNvSpPr>
          <p:nvPr/>
        </p:nvSpPr>
        <p:spPr bwMode="auto">
          <a:xfrm>
            <a:off x="7296150" y="3906838"/>
            <a:ext cx="1023938" cy="950912"/>
          </a:xfrm>
          <a:custGeom>
            <a:avLst/>
            <a:gdLst/>
            <a:ahLst/>
            <a:cxnLst>
              <a:cxn ang="0">
                <a:pos x="0" y="84"/>
              </a:cxn>
              <a:cxn ang="0">
                <a:pos x="146" y="194"/>
              </a:cxn>
              <a:cxn ang="0">
                <a:pos x="171" y="201"/>
              </a:cxn>
              <a:cxn ang="0">
                <a:pos x="182" y="217"/>
              </a:cxn>
              <a:cxn ang="0">
                <a:pos x="175" y="224"/>
              </a:cxn>
              <a:cxn ang="0">
                <a:pos x="171" y="242"/>
              </a:cxn>
              <a:cxn ang="0">
                <a:pos x="221" y="221"/>
              </a:cxn>
              <a:cxn ang="0">
                <a:pos x="225" y="201"/>
              </a:cxn>
              <a:cxn ang="0">
                <a:pos x="238" y="201"/>
              </a:cxn>
              <a:cxn ang="0">
                <a:pos x="248" y="196"/>
              </a:cxn>
              <a:cxn ang="0">
                <a:pos x="252" y="184"/>
              </a:cxn>
              <a:cxn ang="0">
                <a:pos x="242" y="165"/>
              </a:cxn>
              <a:cxn ang="0">
                <a:pos x="213" y="140"/>
              </a:cxn>
              <a:cxn ang="0">
                <a:pos x="209" y="128"/>
              </a:cxn>
              <a:cxn ang="0">
                <a:pos x="205" y="127"/>
              </a:cxn>
              <a:cxn ang="0">
                <a:pos x="200" y="127"/>
              </a:cxn>
              <a:cxn ang="0">
                <a:pos x="190" y="119"/>
              </a:cxn>
              <a:cxn ang="0">
                <a:pos x="181" y="113"/>
              </a:cxn>
              <a:cxn ang="0">
                <a:pos x="184" y="100"/>
              </a:cxn>
              <a:cxn ang="0">
                <a:pos x="165" y="80"/>
              </a:cxn>
              <a:cxn ang="0">
                <a:pos x="156" y="86"/>
              </a:cxn>
              <a:cxn ang="0">
                <a:pos x="156" y="82"/>
              </a:cxn>
              <a:cxn ang="0">
                <a:pos x="152" y="80"/>
              </a:cxn>
              <a:cxn ang="0">
                <a:pos x="144" y="80"/>
              </a:cxn>
              <a:cxn ang="0">
                <a:pos x="140" y="52"/>
              </a:cxn>
              <a:cxn ang="0">
                <a:pos x="138" y="25"/>
              </a:cxn>
              <a:cxn ang="0">
                <a:pos x="117" y="11"/>
              </a:cxn>
              <a:cxn ang="0">
                <a:pos x="102" y="17"/>
              </a:cxn>
              <a:cxn ang="0">
                <a:pos x="92" y="0"/>
              </a:cxn>
              <a:cxn ang="0">
                <a:pos x="44" y="32"/>
              </a:cxn>
              <a:cxn ang="0">
                <a:pos x="31" y="42"/>
              </a:cxn>
              <a:cxn ang="0">
                <a:pos x="0" y="84"/>
              </a:cxn>
            </a:cxnLst>
            <a:rect l="0" t="0" r="r" b="b"/>
            <a:pathLst>
              <a:path w="252" h="242">
                <a:moveTo>
                  <a:pt x="0" y="84"/>
                </a:moveTo>
                <a:lnTo>
                  <a:pt x="146" y="194"/>
                </a:lnTo>
                <a:lnTo>
                  <a:pt x="171" y="201"/>
                </a:lnTo>
                <a:lnTo>
                  <a:pt x="182" y="217"/>
                </a:lnTo>
                <a:lnTo>
                  <a:pt x="175" y="224"/>
                </a:lnTo>
                <a:lnTo>
                  <a:pt x="171" y="242"/>
                </a:lnTo>
                <a:lnTo>
                  <a:pt x="221" y="221"/>
                </a:lnTo>
                <a:lnTo>
                  <a:pt x="225" y="201"/>
                </a:lnTo>
                <a:lnTo>
                  <a:pt x="238" y="201"/>
                </a:lnTo>
                <a:lnTo>
                  <a:pt x="248" y="196"/>
                </a:lnTo>
                <a:lnTo>
                  <a:pt x="252" y="184"/>
                </a:lnTo>
                <a:lnTo>
                  <a:pt x="242" y="165"/>
                </a:lnTo>
                <a:lnTo>
                  <a:pt x="213" y="140"/>
                </a:lnTo>
                <a:lnTo>
                  <a:pt x="209" y="128"/>
                </a:lnTo>
                <a:lnTo>
                  <a:pt x="205" y="127"/>
                </a:lnTo>
                <a:lnTo>
                  <a:pt x="200" y="127"/>
                </a:lnTo>
                <a:lnTo>
                  <a:pt x="190" y="119"/>
                </a:lnTo>
                <a:lnTo>
                  <a:pt x="181" y="113"/>
                </a:lnTo>
                <a:lnTo>
                  <a:pt x="184" y="100"/>
                </a:lnTo>
                <a:lnTo>
                  <a:pt x="165" y="80"/>
                </a:lnTo>
                <a:lnTo>
                  <a:pt x="156" y="86"/>
                </a:lnTo>
                <a:lnTo>
                  <a:pt x="156" y="82"/>
                </a:lnTo>
                <a:lnTo>
                  <a:pt x="152" y="80"/>
                </a:lnTo>
                <a:lnTo>
                  <a:pt x="144" y="80"/>
                </a:lnTo>
                <a:lnTo>
                  <a:pt x="140" y="52"/>
                </a:lnTo>
                <a:lnTo>
                  <a:pt x="138" y="25"/>
                </a:lnTo>
                <a:lnTo>
                  <a:pt x="117" y="11"/>
                </a:lnTo>
                <a:lnTo>
                  <a:pt x="102" y="17"/>
                </a:lnTo>
                <a:lnTo>
                  <a:pt x="92" y="0"/>
                </a:lnTo>
                <a:lnTo>
                  <a:pt x="44" y="32"/>
                </a:lnTo>
                <a:lnTo>
                  <a:pt x="31" y="42"/>
                </a:lnTo>
                <a:lnTo>
                  <a:pt x="0" y="84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35" name="Freeform 65">
            <a:extLst>
              <a:ext uri="{FF2B5EF4-FFF2-40B4-BE49-F238E27FC236}">
                <a16:creationId xmlns:a16="http://schemas.microsoft.com/office/drawing/2014/main" id="{272383C1-92A9-4F95-927B-642205D44BD6}"/>
              </a:ext>
            </a:extLst>
          </p:cNvPr>
          <p:cNvSpPr>
            <a:spLocks/>
          </p:cNvSpPr>
          <p:nvPr/>
        </p:nvSpPr>
        <p:spPr bwMode="auto">
          <a:xfrm>
            <a:off x="7169150" y="4857750"/>
            <a:ext cx="500063" cy="406400"/>
          </a:xfrm>
          <a:custGeom>
            <a:avLst/>
            <a:gdLst/>
            <a:ahLst/>
            <a:cxnLst>
              <a:cxn ang="0">
                <a:pos x="6" y="94"/>
              </a:cxn>
              <a:cxn ang="0">
                <a:pos x="20" y="92"/>
              </a:cxn>
              <a:cxn ang="0">
                <a:pos x="33" y="94"/>
              </a:cxn>
              <a:cxn ang="0">
                <a:pos x="46" y="98"/>
              </a:cxn>
              <a:cxn ang="0">
                <a:pos x="60" y="103"/>
              </a:cxn>
              <a:cxn ang="0">
                <a:pos x="64" y="103"/>
              </a:cxn>
              <a:cxn ang="0">
                <a:pos x="79" y="96"/>
              </a:cxn>
              <a:cxn ang="0">
                <a:pos x="85" y="92"/>
              </a:cxn>
              <a:cxn ang="0">
                <a:pos x="93" y="86"/>
              </a:cxn>
              <a:cxn ang="0">
                <a:pos x="100" y="82"/>
              </a:cxn>
              <a:cxn ang="0">
                <a:pos x="117" y="82"/>
              </a:cxn>
              <a:cxn ang="0">
                <a:pos x="123" y="78"/>
              </a:cxn>
              <a:cxn ang="0">
                <a:pos x="116" y="63"/>
              </a:cxn>
              <a:cxn ang="0">
                <a:pos x="116" y="57"/>
              </a:cxn>
              <a:cxn ang="0">
                <a:pos x="117" y="48"/>
              </a:cxn>
              <a:cxn ang="0">
                <a:pos x="110" y="25"/>
              </a:cxn>
              <a:cxn ang="0">
                <a:pos x="98" y="19"/>
              </a:cxn>
              <a:cxn ang="0">
                <a:pos x="81" y="2"/>
              </a:cxn>
              <a:cxn ang="0">
                <a:pos x="75" y="0"/>
              </a:cxn>
              <a:cxn ang="0">
                <a:pos x="46" y="23"/>
              </a:cxn>
              <a:cxn ang="0">
                <a:pos x="50" y="34"/>
              </a:cxn>
              <a:cxn ang="0">
                <a:pos x="27" y="48"/>
              </a:cxn>
              <a:cxn ang="0">
                <a:pos x="31" y="55"/>
              </a:cxn>
              <a:cxn ang="0">
                <a:pos x="0" y="80"/>
              </a:cxn>
              <a:cxn ang="0">
                <a:pos x="6" y="94"/>
              </a:cxn>
            </a:cxnLst>
            <a:rect l="0" t="0" r="r" b="b"/>
            <a:pathLst>
              <a:path w="123" h="103">
                <a:moveTo>
                  <a:pt x="6" y="94"/>
                </a:moveTo>
                <a:lnTo>
                  <a:pt x="20" y="92"/>
                </a:lnTo>
                <a:lnTo>
                  <a:pt x="33" y="94"/>
                </a:lnTo>
                <a:lnTo>
                  <a:pt x="46" y="98"/>
                </a:lnTo>
                <a:lnTo>
                  <a:pt x="60" y="103"/>
                </a:lnTo>
                <a:lnTo>
                  <a:pt x="64" y="103"/>
                </a:lnTo>
                <a:lnTo>
                  <a:pt x="79" y="96"/>
                </a:lnTo>
                <a:lnTo>
                  <a:pt x="85" y="92"/>
                </a:lnTo>
                <a:lnTo>
                  <a:pt x="93" y="86"/>
                </a:lnTo>
                <a:lnTo>
                  <a:pt x="100" y="82"/>
                </a:lnTo>
                <a:lnTo>
                  <a:pt x="117" y="82"/>
                </a:lnTo>
                <a:lnTo>
                  <a:pt x="123" y="78"/>
                </a:lnTo>
                <a:lnTo>
                  <a:pt x="116" y="63"/>
                </a:lnTo>
                <a:lnTo>
                  <a:pt x="116" y="57"/>
                </a:lnTo>
                <a:lnTo>
                  <a:pt x="117" y="48"/>
                </a:lnTo>
                <a:lnTo>
                  <a:pt x="110" y="25"/>
                </a:lnTo>
                <a:lnTo>
                  <a:pt x="98" y="19"/>
                </a:lnTo>
                <a:lnTo>
                  <a:pt x="81" y="2"/>
                </a:lnTo>
                <a:lnTo>
                  <a:pt x="75" y="0"/>
                </a:lnTo>
                <a:lnTo>
                  <a:pt x="46" y="23"/>
                </a:lnTo>
                <a:lnTo>
                  <a:pt x="50" y="34"/>
                </a:lnTo>
                <a:lnTo>
                  <a:pt x="27" y="48"/>
                </a:lnTo>
                <a:lnTo>
                  <a:pt x="31" y="55"/>
                </a:lnTo>
                <a:lnTo>
                  <a:pt x="0" y="80"/>
                </a:lnTo>
                <a:lnTo>
                  <a:pt x="6" y="94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36" name="Freeform 66">
            <a:extLst>
              <a:ext uri="{FF2B5EF4-FFF2-40B4-BE49-F238E27FC236}">
                <a16:creationId xmlns:a16="http://schemas.microsoft.com/office/drawing/2014/main" id="{36FB270F-78CB-46FE-88E8-4EC14206599A}"/>
              </a:ext>
            </a:extLst>
          </p:cNvPr>
          <p:cNvSpPr>
            <a:spLocks/>
          </p:cNvSpPr>
          <p:nvPr/>
        </p:nvSpPr>
        <p:spPr bwMode="auto">
          <a:xfrm>
            <a:off x="7616825" y="4697413"/>
            <a:ext cx="419100" cy="466725"/>
          </a:xfrm>
          <a:custGeom>
            <a:avLst/>
            <a:gdLst/>
            <a:ahLst/>
            <a:cxnLst>
              <a:cxn ang="0">
                <a:pos x="92" y="0"/>
              </a:cxn>
              <a:cxn ang="0">
                <a:pos x="54" y="27"/>
              </a:cxn>
              <a:cxn ang="0">
                <a:pos x="55" y="35"/>
              </a:cxn>
              <a:cxn ang="0">
                <a:pos x="48" y="41"/>
              </a:cxn>
              <a:cxn ang="0">
                <a:pos x="17" y="23"/>
              </a:cxn>
              <a:cxn ang="0">
                <a:pos x="0" y="35"/>
              </a:cxn>
              <a:cxn ang="0">
                <a:pos x="19" y="54"/>
              </a:cxn>
              <a:cxn ang="0">
                <a:pos x="0" y="66"/>
              </a:cxn>
              <a:cxn ang="0">
                <a:pos x="7" y="89"/>
              </a:cxn>
              <a:cxn ang="0">
                <a:pos x="6" y="98"/>
              </a:cxn>
              <a:cxn ang="0">
                <a:pos x="6" y="104"/>
              </a:cxn>
              <a:cxn ang="0">
                <a:pos x="13" y="119"/>
              </a:cxn>
              <a:cxn ang="0">
                <a:pos x="23" y="114"/>
              </a:cxn>
              <a:cxn ang="0">
                <a:pos x="42" y="110"/>
              </a:cxn>
              <a:cxn ang="0">
                <a:pos x="48" y="104"/>
              </a:cxn>
              <a:cxn ang="0">
                <a:pos x="42" y="85"/>
              </a:cxn>
              <a:cxn ang="0">
                <a:pos x="55" y="75"/>
              </a:cxn>
              <a:cxn ang="0">
                <a:pos x="65" y="60"/>
              </a:cxn>
              <a:cxn ang="0">
                <a:pos x="71" y="62"/>
              </a:cxn>
              <a:cxn ang="0">
                <a:pos x="71" y="56"/>
              </a:cxn>
              <a:cxn ang="0">
                <a:pos x="82" y="50"/>
              </a:cxn>
              <a:cxn ang="0">
                <a:pos x="86" y="48"/>
              </a:cxn>
              <a:cxn ang="0">
                <a:pos x="92" y="41"/>
              </a:cxn>
              <a:cxn ang="0">
                <a:pos x="96" y="23"/>
              </a:cxn>
              <a:cxn ang="0">
                <a:pos x="103" y="16"/>
              </a:cxn>
              <a:cxn ang="0">
                <a:pos x="92" y="0"/>
              </a:cxn>
            </a:cxnLst>
            <a:rect l="0" t="0" r="r" b="b"/>
            <a:pathLst>
              <a:path w="103" h="119">
                <a:moveTo>
                  <a:pt x="92" y="0"/>
                </a:moveTo>
                <a:lnTo>
                  <a:pt x="54" y="27"/>
                </a:lnTo>
                <a:lnTo>
                  <a:pt x="55" y="35"/>
                </a:lnTo>
                <a:lnTo>
                  <a:pt x="48" y="41"/>
                </a:lnTo>
                <a:lnTo>
                  <a:pt x="17" y="23"/>
                </a:lnTo>
                <a:lnTo>
                  <a:pt x="0" y="35"/>
                </a:lnTo>
                <a:lnTo>
                  <a:pt x="19" y="54"/>
                </a:lnTo>
                <a:lnTo>
                  <a:pt x="0" y="66"/>
                </a:lnTo>
                <a:lnTo>
                  <a:pt x="7" y="89"/>
                </a:lnTo>
                <a:lnTo>
                  <a:pt x="6" y="98"/>
                </a:lnTo>
                <a:lnTo>
                  <a:pt x="6" y="104"/>
                </a:lnTo>
                <a:lnTo>
                  <a:pt x="13" y="119"/>
                </a:lnTo>
                <a:lnTo>
                  <a:pt x="23" y="114"/>
                </a:lnTo>
                <a:lnTo>
                  <a:pt x="42" y="110"/>
                </a:lnTo>
                <a:lnTo>
                  <a:pt x="48" y="104"/>
                </a:lnTo>
                <a:lnTo>
                  <a:pt x="42" y="85"/>
                </a:lnTo>
                <a:lnTo>
                  <a:pt x="55" y="75"/>
                </a:lnTo>
                <a:lnTo>
                  <a:pt x="65" y="60"/>
                </a:lnTo>
                <a:lnTo>
                  <a:pt x="71" y="62"/>
                </a:lnTo>
                <a:lnTo>
                  <a:pt x="71" y="56"/>
                </a:lnTo>
                <a:lnTo>
                  <a:pt x="82" y="50"/>
                </a:lnTo>
                <a:lnTo>
                  <a:pt x="86" y="48"/>
                </a:lnTo>
                <a:lnTo>
                  <a:pt x="92" y="41"/>
                </a:lnTo>
                <a:lnTo>
                  <a:pt x="96" y="23"/>
                </a:lnTo>
                <a:lnTo>
                  <a:pt x="103" y="16"/>
                </a:lnTo>
                <a:lnTo>
                  <a:pt x="92" y="0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37" name="Line 67">
            <a:extLst>
              <a:ext uri="{FF2B5EF4-FFF2-40B4-BE49-F238E27FC236}">
                <a16:creationId xmlns:a16="http://schemas.microsoft.com/office/drawing/2014/main" id="{755F074A-EA39-4CE9-8630-7FAA790F29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56113" y="4638675"/>
            <a:ext cx="23812" cy="349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38" name="Line 68">
            <a:extLst>
              <a:ext uri="{FF2B5EF4-FFF2-40B4-BE49-F238E27FC236}">
                <a16:creationId xmlns:a16="http://schemas.microsoft.com/office/drawing/2014/main" id="{0DD18172-EF75-4F0F-AE51-0566551966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450" y="4953000"/>
            <a:ext cx="6350" cy="4476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39" name="Line 69">
            <a:extLst>
              <a:ext uri="{FF2B5EF4-FFF2-40B4-BE49-F238E27FC236}">
                <a16:creationId xmlns:a16="http://schemas.microsoft.com/office/drawing/2014/main" id="{66F4AB57-B228-4B76-B082-EBF32741285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68425" y="5408613"/>
            <a:ext cx="660400" cy="238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40" name="Line 70">
            <a:extLst>
              <a:ext uri="{FF2B5EF4-FFF2-40B4-BE49-F238E27FC236}">
                <a16:creationId xmlns:a16="http://schemas.microsoft.com/office/drawing/2014/main" id="{7D639B47-14F4-49A1-B1E5-A7061A62E8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2925" y="5391150"/>
            <a:ext cx="831850" cy="142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41" name="Line 71">
            <a:extLst>
              <a:ext uri="{FF2B5EF4-FFF2-40B4-BE49-F238E27FC236}">
                <a16:creationId xmlns:a16="http://schemas.microsoft.com/office/drawing/2014/main" id="{DD5271CF-82B6-467D-9355-9C97FBBBCB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800" y="4075113"/>
            <a:ext cx="23813" cy="8778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42" name="Line 72">
            <a:extLst>
              <a:ext uri="{FF2B5EF4-FFF2-40B4-BE49-F238E27FC236}">
                <a16:creationId xmlns:a16="http://schemas.microsoft.com/office/drawing/2014/main" id="{DE7154B3-DDAB-48AE-8460-3C08523997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2613" y="3357563"/>
            <a:ext cx="12700" cy="7318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43" name="Line 73">
            <a:extLst>
              <a:ext uri="{FF2B5EF4-FFF2-40B4-BE49-F238E27FC236}">
                <a16:creationId xmlns:a16="http://schemas.microsoft.com/office/drawing/2014/main" id="{F4701D69-2817-4D2C-88FC-A38F04D467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5313" y="2973388"/>
            <a:ext cx="6350" cy="396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44" name="Freeform 74">
            <a:extLst>
              <a:ext uri="{FF2B5EF4-FFF2-40B4-BE49-F238E27FC236}">
                <a16:creationId xmlns:a16="http://schemas.microsoft.com/office/drawing/2014/main" id="{3B81E92E-E630-482B-9BA3-2C3448F07698}"/>
              </a:ext>
            </a:extLst>
          </p:cNvPr>
          <p:cNvSpPr>
            <a:spLocks/>
          </p:cNvSpPr>
          <p:nvPr/>
        </p:nvSpPr>
        <p:spPr bwMode="auto">
          <a:xfrm>
            <a:off x="6943725" y="4702175"/>
            <a:ext cx="1265238" cy="731838"/>
          </a:xfrm>
          <a:custGeom>
            <a:avLst/>
            <a:gdLst/>
            <a:ahLst/>
            <a:cxnLst>
              <a:cxn ang="0">
                <a:pos x="0" y="492"/>
              </a:cxn>
              <a:cxn ang="0">
                <a:pos x="27" y="444"/>
              </a:cxn>
              <a:cxn ang="0">
                <a:pos x="69" y="393"/>
              </a:cxn>
              <a:cxn ang="0">
                <a:pos x="150" y="357"/>
              </a:cxn>
              <a:cxn ang="0">
                <a:pos x="183" y="348"/>
              </a:cxn>
              <a:cxn ang="0">
                <a:pos x="243" y="351"/>
              </a:cxn>
              <a:cxn ang="0">
                <a:pos x="315" y="378"/>
              </a:cxn>
              <a:cxn ang="0">
                <a:pos x="357" y="366"/>
              </a:cxn>
              <a:cxn ang="0">
                <a:pos x="402" y="330"/>
              </a:cxn>
              <a:cxn ang="0">
                <a:pos x="456" y="321"/>
              </a:cxn>
              <a:cxn ang="0">
                <a:pos x="510" y="294"/>
              </a:cxn>
              <a:cxn ang="0">
                <a:pos x="558" y="288"/>
              </a:cxn>
              <a:cxn ang="0">
                <a:pos x="555" y="231"/>
              </a:cxn>
              <a:cxn ang="0">
                <a:pos x="573" y="219"/>
              </a:cxn>
              <a:cxn ang="0">
                <a:pos x="594" y="198"/>
              </a:cxn>
              <a:cxn ang="0">
                <a:pos x="612" y="171"/>
              </a:cxn>
              <a:cxn ang="0">
                <a:pos x="630" y="159"/>
              </a:cxn>
              <a:cxn ang="0">
                <a:pos x="633" y="150"/>
              </a:cxn>
              <a:cxn ang="0">
                <a:pos x="663" y="129"/>
              </a:cxn>
              <a:cxn ang="0">
                <a:pos x="702" y="105"/>
              </a:cxn>
              <a:cxn ang="0">
                <a:pos x="735" y="90"/>
              </a:cxn>
              <a:cxn ang="0">
                <a:pos x="783" y="72"/>
              </a:cxn>
              <a:cxn ang="0">
                <a:pos x="801" y="60"/>
              </a:cxn>
              <a:cxn ang="0">
                <a:pos x="825" y="54"/>
              </a:cxn>
              <a:cxn ang="0">
                <a:pos x="837" y="0"/>
              </a:cxn>
            </a:cxnLst>
            <a:rect l="0" t="0" r="r" b="b"/>
            <a:pathLst>
              <a:path w="837" h="492">
                <a:moveTo>
                  <a:pt x="0" y="492"/>
                </a:moveTo>
                <a:cubicBezTo>
                  <a:pt x="12" y="476"/>
                  <a:pt x="16" y="460"/>
                  <a:pt x="27" y="444"/>
                </a:cubicBezTo>
                <a:cubicBezTo>
                  <a:pt x="32" y="424"/>
                  <a:pt x="52" y="404"/>
                  <a:pt x="69" y="393"/>
                </a:cubicBezTo>
                <a:cubicBezTo>
                  <a:pt x="85" y="369"/>
                  <a:pt x="124" y="360"/>
                  <a:pt x="150" y="357"/>
                </a:cubicBezTo>
                <a:cubicBezTo>
                  <a:pt x="161" y="354"/>
                  <a:pt x="172" y="351"/>
                  <a:pt x="183" y="348"/>
                </a:cubicBezTo>
                <a:cubicBezTo>
                  <a:pt x="203" y="349"/>
                  <a:pt x="223" y="349"/>
                  <a:pt x="243" y="351"/>
                </a:cubicBezTo>
                <a:cubicBezTo>
                  <a:pt x="271" y="353"/>
                  <a:pt x="289" y="372"/>
                  <a:pt x="315" y="378"/>
                </a:cubicBezTo>
                <a:cubicBezTo>
                  <a:pt x="329" y="373"/>
                  <a:pt x="344" y="372"/>
                  <a:pt x="357" y="366"/>
                </a:cubicBezTo>
                <a:cubicBezTo>
                  <a:pt x="375" y="358"/>
                  <a:pt x="386" y="341"/>
                  <a:pt x="402" y="330"/>
                </a:cubicBezTo>
                <a:cubicBezTo>
                  <a:pt x="415" y="310"/>
                  <a:pt x="433" y="319"/>
                  <a:pt x="456" y="321"/>
                </a:cubicBezTo>
                <a:cubicBezTo>
                  <a:pt x="476" y="328"/>
                  <a:pt x="494" y="305"/>
                  <a:pt x="510" y="294"/>
                </a:cubicBezTo>
                <a:cubicBezTo>
                  <a:pt x="523" y="285"/>
                  <a:pt x="542" y="289"/>
                  <a:pt x="558" y="288"/>
                </a:cubicBezTo>
                <a:cubicBezTo>
                  <a:pt x="579" y="281"/>
                  <a:pt x="559" y="248"/>
                  <a:pt x="555" y="231"/>
                </a:cubicBezTo>
                <a:cubicBezTo>
                  <a:pt x="561" y="227"/>
                  <a:pt x="571" y="226"/>
                  <a:pt x="573" y="219"/>
                </a:cubicBezTo>
                <a:cubicBezTo>
                  <a:pt x="578" y="205"/>
                  <a:pt x="579" y="202"/>
                  <a:pt x="594" y="198"/>
                </a:cubicBezTo>
                <a:cubicBezTo>
                  <a:pt x="602" y="190"/>
                  <a:pt x="604" y="178"/>
                  <a:pt x="612" y="171"/>
                </a:cubicBezTo>
                <a:cubicBezTo>
                  <a:pt x="617" y="166"/>
                  <a:pt x="630" y="159"/>
                  <a:pt x="630" y="159"/>
                </a:cubicBezTo>
                <a:cubicBezTo>
                  <a:pt x="637" y="181"/>
                  <a:pt x="635" y="155"/>
                  <a:pt x="633" y="150"/>
                </a:cubicBezTo>
                <a:cubicBezTo>
                  <a:pt x="643" y="140"/>
                  <a:pt x="653" y="139"/>
                  <a:pt x="663" y="129"/>
                </a:cubicBezTo>
                <a:cubicBezTo>
                  <a:pt x="668" y="113"/>
                  <a:pt x="689" y="114"/>
                  <a:pt x="702" y="105"/>
                </a:cubicBezTo>
                <a:cubicBezTo>
                  <a:pt x="711" y="91"/>
                  <a:pt x="718" y="93"/>
                  <a:pt x="735" y="90"/>
                </a:cubicBezTo>
                <a:cubicBezTo>
                  <a:pt x="749" y="81"/>
                  <a:pt x="767" y="77"/>
                  <a:pt x="783" y="72"/>
                </a:cubicBezTo>
                <a:cubicBezTo>
                  <a:pt x="790" y="70"/>
                  <a:pt x="795" y="64"/>
                  <a:pt x="801" y="60"/>
                </a:cubicBezTo>
                <a:cubicBezTo>
                  <a:pt x="808" y="55"/>
                  <a:pt x="817" y="57"/>
                  <a:pt x="825" y="54"/>
                </a:cubicBezTo>
                <a:cubicBezTo>
                  <a:pt x="828" y="45"/>
                  <a:pt x="824" y="0"/>
                  <a:pt x="837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45" name="Freeform 75">
            <a:extLst>
              <a:ext uri="{FF2B5EF4-FFF2-40B4-BE49-F238E27FC236}">
                <a16:creationId xmlns:a16="http://schemas.microsoft.com/office/drawing/2014/main" id="{6130DA1F-3A35-4CE2-A910-DC5585EE9C21}"/>
              </a:ext>
            </a:extLst>
          </p:cNvPr>
          <p:cNvSpPr>
            <a:spLocks/>
          </p:cNvSpPr>
          <p:nvPr/>
        </p:nvSpPr>
        <p:spPr bwMode="auto">
          <a:xfrm>
            <a:off x="6081713" y="3784600"/>
            <a:ext cx="1152525" cy="944563"/>
          </a:xfrm>
          <a:custGeom>
            <a:avLst/>
            <a:gdLst/>
            <a:ahLst/>
            <a:cxnLst>
              <a:cxn ang="0">
                <a:pos x="161" y="0"/>
              </a:cxn>
              <a:cxn ang="0">
                <a:pos x="130" y="17"/>
              </a:cxn>
              <a:cxn ang="0">
                <a:pos x="121" y="44"/>
              </a:cxn>
              <a:cxn ang="0">
                <a:pos x="76" y="65"/>
              </a:cxn>
              <a:cxn ang="0">
                <a:pos x="0" y="90"/>
              </a:cxn>
              <a:cxn ang="0">
                <a:pos x="65" y="146"/>
              </a:cxn>
              <a:cxn ang="0">
                <a:pos x="67" y="146"/>
              </a:cxn>
              <a:cxn ang="0">
                <a:pos x="84" y="161"/>
              </a:cxn>
              <a:cxn ang="0">
                <a:pos x="174" y="240"/>
              </a:cxn>
              <a:cxn ang="0">
                <a:pos x="228" y="190"/>
              </a:cxn>
              <a:cxn ang="0">
                <a:pos x="284" y="104"/>
              </a:cxn>
              <a:cxn ang="0">
                <a:pos x="161" y="0"/>
              </a:cxn>
            </a:cxnLst>
            <a:rect l="0" t="0" r="r" b="b"/>
            <a:pathLst>
              <a:path w="284" h="240">
                <a:moveTo>
                  <a:pt x="161" y="0"/>
                </a:moveTo>
                <a:lnTo>
                  <a:pt x="130" y="17"/>
                </a:lnTo>
                <a:lnTo>
                  <a:pt x="121" y="44"/>
                </a:lnTo>
                <a:lnTo>
                  <a:pt x="76" y="65"/>
                </a:lnTo>
                <a:lnTo>
                  <a:pt x="0" y="90"/>
                </a:lnTo>
                <a:lnTo>
                  <a:pt x="65" y="146"/>
                </a:lnTo>
                <a:lnTo>
                  <a:pt x="67" y="146"/>
                </a:lnTo>
                <a:lnTo>
                  <a:pt x="84" y="161"/>
                </a:lnTo>
                <a:lnTo>
                  <a:pt x="174" y="240"/>
                </a:lnTo>
                <a:lnTo>
                  <a:pt x="228" y="190"/>
                </a:lnTo>
                <a:lnTo>
                  <a:pt x="284" y="104"/>
                </a:lnTo>
                <a:lnTo>
                  <a:pt x="16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46" name="Freeform 76">
            <a:extLst>
              <a:ext uri="{FF2B5EF4-FFF2-40B4-BE49-F238E27FC236}">
                <a16:creationId xmlns:a16="http://schemas.microsoft.com/office/drawing/2014/main" id="{8683E2D5-550D-4D18-91F1-AFAF328E1391}"/>
              </a:ext>
            </a:extLst>
          </p:cNvPr>
          <p:cNvSpPr>
            <a:spLocks/>
          </p:cNvSpPr>
          <p:nvPr/>
        </p:nvSpPr>
        <p:spPr bwMode="auto">
          <a:xfrm>
            <a:off x="6737350" y="3605213"/>
            <a:ext cx="738188" cy="630237"/>
          </a:xfrm>
          <a:custGeom>
            <a:avLst/>
            <a:gdLst/>
            <a:ahLst/>
            <a:cxnLst>
              <a:cxn ang="0">
                <a:pos x="84" y="0"/>
              </a:cxn>
              <a:cxn ang="0">
                <a:pos x="81" y="2"/>
              </a:cxn>
              <a:cxn ang="0">
                <a:pos x="44" y="23"/>
              </a:cxn>
              <a:cxn ang="0">
                <a:pos x="0" y="46"/>
              </a:cxn>
              <a:cxn ang="0">
                <a:pos x="123" y="150"/>
              </a:cxn>
              <a:cxn ang="0">
                <a:pos x="138" y="161"/>
              </a:cxn>
              <a:cxn ang="0">
                <a:pos x="169" y="119"/>
              </a:cxn>
              <a:cxn ang="0">
                <a:pos x="182" y="109"/>
              </a:cxn>
              <a:cxn ang="0">
                <a:pos x="167" y="84"/>
              </a:cxn>
              <a:cxn ang="0">
                <a:pos x="169" y="71"/>
              </a:cxn>
              <a:cxn ang="0">
                <a:pos x="150" y="48"/>
              </a:cxn>
              <a:cxn ang="0">
                <a:pos x="146" y="48"/>
              </a:cxn>
              <a:cxn ang="0">
                <a:pos x="140" y="50"/>
              </a:cxn>
              <a:cxn ang="0">
                <a:pos x="132" y="48"/>
              </a:cxn>
              <a:cxn ang="0">
                <a:pos x="117" y="13"/>
              </a:cxn>
              <a:cxn ang="0">
                <a:pos x="111" y="13"/>
              </a:cxn>
              <a:cxn ang="0">
                <a:pos x="113" y="29"/>
              </a:cxn>
              <a:cxn ang="0">
                <a:pos x="109" y="29"/>
              </a:cxn>
              <a:cxn ang="0">
                <a:pos x="84" y="0"/>
              </a:cxn>
            </a:cxnLst>
            <a:rect l="0" t="0" r="r" b="b"/>
            <a:pathLst>
              <a:path w="182" h="161">
                <a:moveTo>
                  <a:pt x="84" y="0"/>
                </a:moveTo>
                <a:lnTo>
                  <a:pt x="81" y="2"/>
                </a:lnTo>
                <a:lnTo>
                  <a:pt x="44" y="23"/>
                </a:lnTo>
                <a:lnTo>
                  <a:pt x="0" y="46"/>
                </a:lnTo>
                <a:lnTo>
                  <a:pt x="123" y="150"/>
                </a:lnTo>
                <a:lnTo>
                  <a:pt x="138" y="161"/>
                </a:lnTo>
                <a:lnTo>
                  <a:pt x="169" y="119"/>
                </a:lnTo>
                <a:lnTo>
                  <a:pt x="182" y="109"/>
                </a:lnTo>
                <a:lnTo>
                  <a:pt x="167" y="84"/>
                </a:lnTo>
                <a:lnTo>
                  <a:pt x="169" y="71"/>
                </a:lnTo>
                <a:lnTo>
                  <a:pt x="150" y="48"/>
                </a:lnTo>
                <a:lnTo>
                  <a:pt x="146" y="48"/>
                </a:lnTo>
                <a:lnTo>
                  <a:pt x="140" y="50"/>
                </a:lnTo>
                <a:lnTo>
                  <a:pt x="132" y="48"/>
                </a:lnTo>
                <a:lnTo>
                  <a:pt x="117" y="13"/>
                </a:lnTo>
                <a:lnTo>
                  <a:pt x="111" y="13"/>
                </a:lnTo>
                <a:lnTo>
                  <a:pt x="113" y="29"/>
                </a:lnTo>
                <a:lnTo>
                  <a:pt x="109" y="29"/>
                </a:lnTo>
                <a:lnTo>
                  <a:pt x="8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47" name="Freeform 77">
            <a:extLst>
              <a:ext uri="{FF2B5EF4-FFF2-40B4-BE49-F238E27FC236}">
                <a16:creationId xmlns:a16="http://schemas.microsoft.com/office/drawing/2014/main" id="{7CAC2860-B126-4D83-89E5-13CFE1A7B71E}"/>
              </a:ext>
            </a:extLst>
          </p:cNvPr>
          <p:cNvSpPr>
            <a:spLocks/>
          </p:cNvSpPr>
          <p:nvPr/>
        </p:nvSpPr>
        <p:spPr bwMode="auto">
          <a:xfrm>
            <a:off x="7077075" y="3251200"/>
            <a:ext cx="787400" cy="781050"/>
          </a:xfrm>
          <a:custGeom>
            <a:avLst/>
            <a:gdLst/>
            <a:ahLst/>
            <a:cxnLst>
              <a:cxn ang="0">
                <a:pos x="60" y="75"/>
              </a:cxn>
              <a:cxn ang="0">
                <a:pos x="0" y="90"/>
              </a:cxn>
              <a:cxn ang="0">
                <a:pos x="25" y="119"/>
              </a:cxn>
              <a:cxn ang="0">
                <a:pos x="29" y="119"/>
              </a:cxn>
              <a:cxn ang="0">
                <a:pos x="27" y="103"/>
              </a:cxn>
              <a:cxn ang="0">
                <a:pos x="33" y="103"/>
              </a:cxn>
              <a:cxn ang="0">
                <a:pos x="48" y="138"/>
              </a:cxn>
              <a:cxn ang="0">
                <a:pos x="56" y="140"/>
              </a:cxn>
              <a:cxn ang="0">
                <a:pos x="62" y="138"/>
              </a:cxn>
              <a:cxn ang="0">
                <a:pos x="66" y="138"/>
              </a:cxn>
              <a:cxn ang="0">
                <a:pos x="85" y="161"/>
              </a:cxn>
              <a:cxn ang="0">
                <a:pos x="83" y="174"/>
              </a:cxn>
              <a:cxn ang="0">
                <a:pos x="98" y="199"/>
              </a:cxn>
              <a:cxn ang="0">
                <a:pos x="146" y="167"/>
              </a:cxn>
              <a:cxn ang="0">
                <a:pos x="150" y="163"/>
              </a:cxn>
              <a:cxn ang="0">
                <a:pos x="150" y="142"/>
              </a:cxn>
              <a:cxn ang="0">
                <a:pos x="152" y="138"/>
              </a:cxn>
              <a:cxn ang="0">
                <a:pos x="144" y="132"/>
              </a:cxn>
              <a:cxn ang="0">
                <a:pos x="144" y="126"/>
              </a:cxn>
              <a:cxn ang="0">
                <a:pos x="150" y="123"/>
              </a:cxn>
              <a:cxn ang="0">
                <a:pos x="150" y="113"/>
              </a:cxn>
              <a:cxn ang="0">
                <a:pos x="152" y="109"/>
              </a:cxn>
              <a:cxn ang="0">
                <a:pos x="152" y="105"/>
              </a:cxn>
              <a:cxn ang="0">
                <a:pos x="156" y="102"/>
              </a:cxn>
              <a:cxn ang="0">
                <a:pos x="156" y="94"/>
              </a:cxn>
              <a:cxn ang="0">
                <a:pos x="165" y="98"/>
              </a:cxn>
              <a:cxn ang="0">
                <a:pos x="179" y="71"/>
              </a:cxn>
              <a:cxn ang="0">
                <a:pos x="194" y="50"/>
              </a:cxn>
              <a:cxn ang="0">
                <a:pos x="177" y="27"/>
              </a:cxn>
              <a:cxn ang="0">
                <a:pos x="164" y="0"/>
              </a:cxn>
              <a:cxn ang="0">
                <a:pos x="158" y="4"/>
              </a:cxn>
              <a:cxn ang="0">
                <a:pos x="152" y="7"/>
              </a:cxn>
              <a:cxn ang="0">
                <a:pos x="150" y="13"/>
              </a:cxn>
              <a:cxn ang="0">
                <a:pos x="104" y="61"/>
              </a:cxn>
              <a:cxn ang="0">
                <a:pos x="60" y="75"/>
              </a:cxn>
            </a:cxnLst>
            <a:rect l="0" t="0" r="r" b="b"/>
            <a:pathLst>
              <a:path w="194" h="199">
                <a:moveTo>
                  <a:pt x="60" y="75"/>
                </a:moveTo>
                <a:lnTo>
                  <a:pt x="0" y="90"/>
                </a:lnTo>
                <a:lnTo>
                  <a:pt x="25" y="119"/>
                </a:lnTo>
                <a:lnTo>
                  <a:pt x="29" y="119"/>
                </a:lnTo>
                <a:lnTo>
                  <a:pt x="27" y="103"/>
                </a:lnTo>
                <a:lnTo>
                  <a:pt x="33" y="103"/>
                </a:lnTo>
                <a:lnTo>
                  <a:pt x="48" y="138"/>
                </a:lnTo>
                <a:lnTo>
                  <a:pt x="56" y="140"/>
                </a:lnTo>
                <a:lnTo>
                  <a:pt x="62" y="138"/>
                </a:lnTo>
                <a:lnTo>
                  <a:pt x="66" y="138"/>
                </a:lnTo>
                <a:lnTo>
                  <a:pt x="85" y="161"/>
                </a:lnTo>
                <a:lnTo>
                  <a:pt x="83" y="174"/>
                </a:lnTo>
                <a:lnTo>
                  <a:pt x="98" y="199"/>
                </a:lnTo>
                <a:lnTo>
                  <a:pt x="146" y="167"/>
                </a:lnTo>
                <a:lnTo>
                  <a:pt x="150" y="163"/>
                </a:lnTo>
                <a:lnTo>
                  <a:pt x="150" y="142"/>
                </a:lnTo>
                <a:lnTo>
                  <a:pt x="152" y="138"/>
                </a:lnTo>
                <a:lnTo>
                  <a:pt x="144" y="132"/>
                </a:lnTo>
                <a:lnTo>
                  <a:pt x="144" y="126"/>
                </a:lnTo>
                <a:lnTo>
                  <a:pt x="150" y="123"/>
                </a:lnTo>
                <a:lnTo>
                  <a:pt x="150" y="113"/>
                </a:lnTo>
                <a:lnTo>
                  <a:pt x="152" y="109"/>
                </a:lnTo>
                <a:lnTo>
                  <a:pt x="152" y="105"/>
                </a:lnTo>
                <a:lnTo>
                  <a:pt x="156" y="102"/>
                </a:lnTo>
                <a:lnTo>
                  <a:pt x="156" y="94"/>
                </a:lnTo>
                <a:lnTo>
                  <a:pt x="165" y="98"/>
                </a:lnTo>
                <a:lnTo>
                  <a:pt x="179" y="71"/>
                </a:lnTo>
                <a:lnTo>
                  <a:pt x="194" y="50"/>
                </a:lnTo>
                <a:lnTo>
                  <a:pt x="177" y="27"/>
                </a:lnTo>
                <a:lnTo>
                  <a:pt x="164" y="0"/>
                </a:lnTo>
                <a:lnTo>
                  <a:pt x="158" y="4"/>
                </a:lnTo>
                <a:lnTo>
                  <a:pt x="152" y="7"/>
                </a:lnTo>
                <a:lnTo>
                  <a:pt x="150" y="13"/>
                </a:lnTo>
                <a:lnTo>
                  <a:pt x="104" y="61"/>
                </a:lnTo>
                <a:lnTo>
                  <a:pt x="60" y="7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248" name="Line 78">
            <a:extLst>
              <a:ext uri="{FF2B5EF4-FFF2-40B4-BE49-F238E27FC236}">
                <a16:creationId xmlns:a16="http://schemas.microsoft.com/office/drawing/2014/main" id="{6734B7A9-14E4-4014-9530-16F75F14E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7775" y="5438775"/>
            <a:ext cx="1889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49" name="Line 79">
            <a:extLst>
              <a:ext uri="{FF2B5EF4-FFF2-40B4-BE49-F238E27FC236}">
                <a16:creationId xmlns:a16="http://schemas.microsoft.com/office/drawing/2014/main" id="{EA54F1C1-3547-4FB1-A75D-8EF8146B42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1125" y="5426075"/>
            <a:ext cx="487363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50" name="Line 80">
            <a:extLst>
              <a:ext uri="{FF2B5EF4-FFF2-40B4-BE49-F238E27FC236}">
                <a16:creationId xmlns:a16="http://schemas.microsoft.com/office/drawing/2014/main" id="{EA5F9590-F8D8-4010-A7EB-5C0822C9ED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67250" y="5443538"/>
            <a:ext cx="1795463" cy="174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51" name="Line 81">
            <a:extLst>
              <a:ext uri="{FF2B5EF4-FFF2-40B4-BE49-F238E27FC236}">
                <a16:creationId xmlns:a16="http://schemas.microsoft.com/office/drawing/2014/main" id="{0102652E-2BAD-49B0-869B-803B522544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7513" y="4532313"/>
            <a:ext cx="234950" cy="2143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52" name="Line 82">
            <a:extLst>
              <a:ext uri="{FF2B5EF4-FFF2-40B4-BE49-F238E27FC236}">
                <a16:creationId xmlns:a16="http://schemas.microsoft.com/office/drawing/2014/main" id="{6380875D-C1FD-4EE0-A893-B05C5E097D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94525" y="4187825"/>
            <a:ext cx="234950" cy="3540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53" name="Line 83">
            <a:extLst>
              <a:ext uri="{FF2B5EF4-FFF2-40B4-BE49-F238E27FC236}">
                <a16:creationId xmlns:a16="http://schemas.microsoft.com/office/drawing/2014/main" id="{29783CC7-6EE6-45EB-A3F5-533D035C1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4179888"/>
            <a:ext cx="82550" cy="57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54" name="Line 84">
            <a:extLst>
              <a:ext uri="{FF2B5EF4-FFF2-40B4-BE49-F238E27FC236}">
                <a16:creationId xmlns:a16="http://schemas.microsoft.com/office/drawing/2014/main" id="{CDF7BA07-A167-4DB3-94AC-76C00E43AA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88213" y="4059238"/>
            <a:ext cx="136525" cy="187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55" name="Line 85">
            <a:extLst>
              <a:ext uri="{FF2B5EF4-FFF2-40B4-BE49-F238E27FC236}">
                <a16:creationId xmlns:a16="http://schemas.microsoft.com/office/drawing/2014/main" id="{185E83B4-1056-4BB9-8E3D-DB3EBC03A8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19975" y="4017963"/>
            <a:ext cx="68263" cy="492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56" name="Line 86">
            <a:extLst>
              <a:ext uri="{FF2B5EF4-FFF2-40B4-BE49-F238E27FC236}">
                <a16:creationId xmlns:a16="http://schemas.microsoft.com/office/drawing/2014/main" id="{C6A637FD-FE67-4597-AFB8-6D9CA00118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78713" y="3906838"/>
            <a:ext cx="195262" cy="1158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257" name="Text Box 87">
            <a:extLst>
              <a:ext uri="{FF2B5EF4-FFF2-40B4-BE49-F238E27FC236}">
                <a16:creationId xmlns:a16="http://schemas.microsoft.com/office/drawing/2014/main" id="{390763F1-20DE-4867-B95E-9B8BCEFCE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225" y="1406525"/>
            <a:ext cx="938213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Erie</a:t>
            </a:r>
          </a:p>
        </p:txBody>
      </p:sp>
      <p:sp>
        <p:nvSpPr>
          <p:cNvPr id="258" name="Text Box 88">
            <a:extLst>
              <a:ext uri="{FF2B5EF4-FFF2-40B4-BE49-F238E27FC236}">
                <a16:creationId xmlns:a16="http://schemas.microsoft.com/office/drawing/2014/main" id="{12D9CFB3-7393-4482-8FC2-F8AC00F07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4" y="1978305"/>
            <a:ext cx="735013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Crawford</a:t>
            </a:r>
          </a:p>
        </p:txBody>
      </p:sp>
      <p:sp>
        <p:nvSpPr>
          <p:cNvPr id="259" name="Text Box 89">
            <a:extLst>
              <a:ext uri="{FF2B5EF4-FFF2-40B4-BE49-F238E27FC236}">
                <a16:creationId xmlns:a16="http://schemas.microsoft.com/office/drawing/2014/main" id="{B89D0741-A1DA-4707-867F-12EFB5DD5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2581275"/>
            <a:ext cx="652462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Mercer</a:t>
            </a:r>
          </a:p>
        </p:txBody>
      </p:sp>
      <p:sp>
        <p:nvSpPr>
          <p:cNvPr id="260" name="Text Box 90">
            <a:extLst>
              <a:ext uri="{FF2B5EF4-FFF2-40B4-BE49-F238E27FC236}">
                <a16:creationId xmlns:a16="http://schemas.microsoft.com/office/drawing/2014/main" id="{04BB5CEA-97A0-4ABD-B832-DAF9CE200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700" y="1673225"/>
            <a:ext cx="720725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Warren</a:t>
            </a:r>
          </a:p>
        </p:txBody>
      </p:sp>
      <p:sp>
        <p:nvSpPr>
          <p:cNvPr id="261" name="Text Box 91">
            <a:extLst>
              <a:ext uri="{FF2B5EF4-FFF2-40B4-BE49-F238E27FC236}">
                <a16:creationId xmlns:a16="http://schemas.microsoft.com/office/drawing/2014/main" id="{AA62E094-5277-4F73-A2DD-7C6D178BB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1655763"/>
            <a:ext cx="76200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McKean</a:t>
            </a:r>
          </a:p>
        </p:txBody>
      </p:sp>
      <p:sp>
        <p:nvSpPr>
          <p:cNvPr id="262" name="Text Box 92">
            <a:extLst>
              <a:ext uri="{FF2B5EF4-FFF2-40B4-BE49-F238E27FC236}">
                <a16:creationId xmlns:a16="http://schemas.microsoft.com/office/drawing/2014/main" id="{1D6DCBC7-CEC4-44C8-B082-6FACE7A59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763" y="1682750"/>
            <a:ext cx="77470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Potter</a:t>
            </a:r>
          </a:p>
        </p:txBody>
      </p:sp>
      <p:sp>
        <p:nvSpPr>
          <p:cNvPr id="263" name="Text Box 93">
            <a:extLst>
              <a:ext uri="{FF2B5EF4-FFF2-40B4-BE49-F238E27FC236}">
                <a16:creationId xmlns:a16="http://schemas.microsoft.com/office/drawing/2014/main" id="{4AF77A2B-69BD-4C43-8D9D-02563BF3C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0725" y="1682750"/>
            <a:ext cx="747713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Tioga</a:t>
            </a:r>
          </a:p>
        </p:txBody>
      </p:sp>
      <p:sp>
        <p:nvSpPr>
          <p:cNvPr id="264" name="Text Box 94">
            <a:extLst>
              <a:ext uri="{FF2B5EF4-FFF2-40B4-BE49-F238E27FC236}">
                <a16:creationId xmlns:a16="http://schemas.microsoft.com/office/drawing/2014/main" id="{39ADE0CD-A702-40F5-9D43-B6AE74EB8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938" y="1697038"/>
            <a:ext cx="76200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Bradford</a:t>
            </a:r>
          </a:p>
        </p:txBody>
      </p:sp>
      <p:sp>
        <p:nvSpPr>
          <p:cNvPr id="265" name="Text Box 95">
            <a:extLst>
              <a:ext uri="{FF2B5EF4-FFF2-40B4-BE49-F238E27FC236}">
                <a16:creationId xmlns:a16="http://schemas.microsoft.com/office/drawing/2014/main" id="{0B822E1C-172D-46AC-9ECA-B4BBD48C2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0475" y="1709738"/>
            <a:ext cx="966788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Susquehanna</a:t>
            </a:r>
          </a:p>
        </p:txBody>
      </p:sp>
      <p:sp>
        <p:nvSpPr>
          <p:cNvPr id="266" name="Text Box 96">
            <a:extLst>
              <a:ext uri="{FF2B5EF4-FFF2-40B4-BE49-F238E27FC236}">
                <a16:creationId xmlns:a16="http://schemas.microsoft.com/office/drawing/2014/main" id="{974632A2-9E02-48D2-8505-EC58ABDC5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6775" y="2039938"/>
            <a:ext cx="720725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Wayne</a:t>
            </a:r>
          </a:p>
        </p:txBody>
      </p:sp>
      <p:sp>
        <p:nvSpPr>
          <p:cNvPr id="267" name="Text Box 97">
            <a:extLst>
              <a:ext uri="{FF2B5EF4-FFF2-40B4-BE49-F238E27FC236}">
                <a16:creationId xmlns:a16="http://schemas.microsoft.com/office/drawing/2014/main" id="{A579792E-32AA-4237-9177-6F0E6FE88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527300"/>
            <a:ext cx="461963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Pike</a:t>
            </a:r>
          </a:p>
        </p:txBody>
      </p:sp>
      <p:sp>
        <p:nvSpPr>
          <p:cNvPr id="268" name="Text Box 98">
            <a:extLst>
              <a:ext uri="{FF2B5EF4-FFF2-40B4-BE49-F238E27FC236}">
                <a16:creationId xmlns:a16="http://schemas.microsoft.com/office/drawing/2014/main" id="{06D15107-4FA6-4040-B206-1A6E2A310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0" y="2366963"/>
            <a:ext cx="96520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Lackawanna</a:t>
            </a:r>
          </a:p>
        </p:txBody>
      </p:sp>
      <p:sp>
        <p:nvSpPr>
          <p:cNvPr id="269" name="Text Box 99">
            <a:extLst>
              <a:ext uri="{FF2B5EF4-FFF2-40B4-BE49-F238E27FC236}">
                <a16:creationId xmlns:a16="http://schemas.microsoft.com/office/drawing/2014/main" id="{E3BA1F87-4D38-4541-91A0-EDDAD9CF2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2013" y="2982913"/>
            <a:ext cx="67945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Monroe</a:t>
            </a:r>
          </a:p>
        </p:txBody>
      </p:sp>
      <p:sp>
        <p:nvSpPr>
          <p:cNvPr id="270" name="Text Box 100">
            <a:extLst>
              <a:ext uri="{FF2B5EF4-FFF2-40B4-BE49-F238E27FC236}">
                <a16:creationId xmlns:a16="http://schemas.microsoft.com/office/drawing/2014/main" id="{58F82B18-FF82-4E8F-A6F7-FA70469A7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0313" y="2755900"/>
            <a:ext cx="842962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Luzerne</a:t>
            </a:r>
          </a:p>
        </p:txBody>
      </p:sp>
      <p:sp>
        <p:nvSpPr>
          <p:cNvPr id="271" name="Text Box 101">
            <a:extLst>
              <a:ext uri="{FF2B5EF4-FFF2-40B4-BE49-F238E27FC236}">
                <a16:creationId xmlns:a16="http://schemas.microsoft.com/office/drawing/2014/main" id="{0E0FC609-A551-4008-B0DB-69613FC73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49" y="2174875"/>
            <a:ext cx="728663" cy="2489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Wyoming</a:t>
            </a:r>
          </a:p>
        </p:txBody>
      </p:sp>
      <p:sp>
        <p:nvSpPr>
          <p:cNvPr id="272" name="Text Box 103">
            <a:extLst>
              <a:ext uri="{FF2B5EF4-FFF2-40B4-BE49-F238E27FC236}">
                <a16:creationId xmlns:a16="http://schemas.microsoft.com/office/drawing/2014/main" id="{228C826C-EE90-4DF2-B744-A6F1C1246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038" y="3671888"/>
            <a:ext cx="1020762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Schuylkill</a:t>
            </a:r>
          </a:p>
        </p:txBody>
      </p:sp>
      <p:sp>
        <p:nvSpPr>
          <p:cNvPr id="273" name="Text Box 104">
            <a:extLst>
              <a:ext uri="{FF2B5EF4-FFF2-40B4-BE49-F238E27FC236}">
                <a16:creationId xmlns:a16="http://schemas.microsoft.com/office/drawing/2014/main" id="{0E1BF0D2-9C6C-487D-B43A-C8288D64D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475" y="2955925"/>
            <a:ext cx="842963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Columbia</a:t>
            </a:r>
          </a:p>
        </p:txBody>
      </p:sp>
      <p:sp>
        <p:nvSpPr>
          <p:cNvPr id="274" name="Text Box 105">
            <a:extLst>
              <a:ext uri="{FF2B5EF4-FFF2-40B4-BE49-F238E27FC236}">
                <a16:creationId xmlns:a16="http://schemas.microsoft.com/office/drawing/2014/main" id="{7FB87881-CB35-417F-9826-EAA7D56EC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2339975"/>
            <a:ext cx="722313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Sullivan</a:t>
            </a:r>
          </a:p>
        </p:txBody>
      </p:sp>
      <p:sp>
        <p:nvSpPr>
          <p:cNvPr id="275" name="Text Box 106">
            <a:extLst>
              <a:ext uri="{FF2B5EF4-FFF2-40B4-BE49-F238E27FC236}">
                <a16:creationId xmlns:a16="http://schemas.microsoft.com/office/drawing/2014/main" id="{E87987B9-F16C-4D20-BD21-39BAEB789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40000"/>
            <a:ext cx="801688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Lycoming</a:t>
            </a:r>
          </a:p>
        </p:txBody>
      </p:sp>
      <p:sp>
        <p:nvSpPr>
          <p:cNvPr id="276" name="Text Box 107">
            <a:extLst>
              <a:ext uri="{FF2B5EF4-FFF2-40B4-BE49-F238E27FC236}">
                <a16:creationId xmlns:a16="http://schemas.microsoft.com/office/drawing/2014/main" id="{6B51FD17-EDB7-47A2-AF52-F9560DDA7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1813" y="3124200"/>
            <a:ext cx="857250" cy="241227"/>
          </a:xfrm>
          <a:prstGeom prst="rect">
            <a:avLst/>
          </a:prstGeom>
          <a:solidFill>
            <a:srgbClr val="FF99FF"/>
          </a:solidFill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Montour</a:t>
            </a:r>
          </a:p>
        </p:txBody>
      </p:sp>
      <p:sp>
        <p:nvSpPr>
          <p:cNvPr id="277" name="Text Box 108">
            <a:extLst>
              <a:ext uri="{FF2B5EF4-FFF2-40B4-BE49-F238E27FC236}">
                <a16:creationId xmlns:a16="http://schemas.microsoft.com/office/drawing/2014/main" id="{D673805A-36A0-4620-9C33-28F935394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925" y="3477184"/>
            <a:ext cx="1184275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Northumberland</a:t>
            </a:r>
          </a:p>
        </p:txBody>
      </p:sp>
      <p:sp>
        <p:nvSpPr>
          <p:cNvPr id="278" name="Text Box 109">
            <a:extLst>
              <a:ext uri="{FF2B5EF4-FFF2-40B4-BE49-F238E27FC236}">
                <a16:creationId xmlns:a16="http://schemas.microsoft.com/office/drawing/2014/main" id="{6211AE24-72B3-4A29-B278-077C4821A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207" y="3539919"/>
            <a:ext cx="830262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Snyder</a:t>
            </a:r>
          </a:p>
        </p:txBody>
      </p:sp>
      <p:sp>
        <p:nvSpPr>
          <p:cNvPr id="279" name="Text Box 110">
            <a:extLst>
              <a:ext uri="{FF2B5EF4-FFF2-40B4-BE49-F238E27FC236}">
                <a16:creationId xmlns:a16="http://schemas.microsoft.com/office/drawing/2014/main" id="{505DFC08-2895-44DE-B23D-F7C5AED6A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201988"/>
            <a:ext cx="611188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Union</a:t>
            </a:r>
          </a:p>
        </p:txBody>
      </p:sp>
      <p:sp>
        <p:nvSpPr>
          <p:cNvPr id="280" name="Text Box 111">
            <a:extLst>
              <a:ext uri="{FF2B5EF4-FFF2-40B4-BE49-F238E27FC236}">
                <a16:creationId xmlns:a16="http://schemas.microsoft.com/office/drawing/2014/main" id="{A5EE2A31-5CB2-479C-B05A-FC764080A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7675" y="3935511"/>
            <a:ext cx="1116012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en-US" sz="1000" b="1" dirty="0">
                <a:latin typeface="Times New Roman" pitchFamily="18" charset="0"/>
              </a:rPr>
              <a:t>Juniata</a:t>
            </a:r>
          </a:p>
        </p:txBody>
      </p:sp>
      <p:sp>
        <p:nvSpPr>
          <p:cNvPr id="281" name="Text Box 112">
            <a:extLst>
              <a:ext uri="{FF2B5EF4-FFF2-40B4-BE49-F238E27FC236}">
                <a16:creationId xmlns:a16="http://schemas.microsoft.com/office/drawing/2014/main" id="{3D0D9C38-F424-42FB-A147-058456BDE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050" y="3737353"/>
            <a:ext cx="979488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Mifflin</a:t>
            </a:r>
          </a:p>
        </p:txBody>
      </p:sp>
      <p:sp>
        <p:nvSpPr>
          <p:cNvPr id="282" name="Text Box 113">
            <a:extLst>
              <a:ext uri="{FF2B5EF4-FFF2-40B4-BE49-F238E27FC236}">
                <a16:creationId xmlns:a16="http://schemas.microsoft.com/office/drawing/2014/main" id="{1F15A001-28DC-45B9-8983-62B7864D0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352800"/>
            <a:ext cx="68580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Centre</a:t>
            </a:r>
          </a:p>
        </p:txBody>
      </p:sp>
      <p:sp>
        <p:nvSpPr>
          <p:cNvPr id="283" name="Text Box 114">
            <a:extLst>
              <a:ext uri="{FF2B5EF4-FFF2-40B4-BE49-F238E27FC236}">
                <a16:creationId xmlns:a16="http://schemas.microsoft.com/office/drawing/2014/main" id="{1989F79A-7E3B-4CDD-BC72-AA6FA0594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513" y="2674938"/>
            <a:ext cx="76200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Clinton</a:t>
            </a:r>
          </a:p>
        </p:txBody>
      </p:sp>
      <p:sp>
        <p:nvSpPr>
          <p:cNvPr id="284" name="Text Box 115">
            <a:extLst>
              <a:ext uri="{FF2B5EF4-FFF2-40B4-BE49-F238E27FC236}">
                <a16:creationId xmlns:a16="http://schemas.microsoft.com/office/drawing/2014/main" id="{7C852EAE-4DD0-41C8-B59A-766A27DA8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2366963"/>
            <a:ext cx="115570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Cameron</a:t>
            </a:r>
          </a:p>
        </p:txBody>
      </p:sp>
      <p:sp>
        <p:nvSpPr>
          <p:cNvPr id="285" name="Text Box 116">
            <a:extLst>
              <a:ext uri="{FF2B5EF4-FFF2-40B4-BE49-F238E27FC236}">
                <a16:creationId xmlns:a16="http://schemas.microsoft.com/office/drawing/2014/main" id="{023C428E-AA4A-4963-9E34-3A6996ABC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950" y="2392363"/>
            <a:ext cx="625475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Elk</a:t>
            </a:r>
          </a:p>
        </p:txBody>
      </p:sp>
      <p:sp>
        <p:nvSpPr>
          <p:cNvPr id="286" name="Text Box 117">
            <a:extLst>
              <a:ext uri="{FF2B5EF4-FFF2-40B4-BE49-F238E27FC236}">
                <a16:creationId xmlns:a16="http://schemas.microsoft.com/office/drawing/2014/main" id="{337EE51B-06A8-46EB-A4B4-72D5C6474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3394" y="3100350"/>
            <a:ext cx="1211263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Clearfield</a:t>
            </a:r>
          </a:p>
        </p:txBody>
      </p:sp>
      <p:sp>
        <p:nvSpPr>
          <p:cNvPr id="287" name="Text Box 118">
            <a:extLst>
              <a:ext uri="{FF2B5EF4-FFF2-40B4-BE49-F238E27FC236}">
                <a16:creationId xmlns:a16="http://schemas.microsoft.com/office/drawing/2014/main" id="{DF19692A-E625-458B-92C3-4B4572397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5600"/>
            <a:ext cx="1116013" cy="25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Jefferson</a:t>
            </a:r>
          </a:p>
        </p:txBody>
      </p:sp>
      <p:sp>
        <p:nvSpPr>
          <p:cNvPr id="288" name="Text Box 119">
            <a:extLst>
              <a:ext uri="{FF2B5EF4-FFF2-40B4-BE49-F238E27FC236}">
                <a16:creationId xmlns:a16="http://schemas.microsoft.com/office/drawing/2014/main" id="{4FCDB2D7-1CF9-4C34-A91E-4D4DCD7DC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87" y="2732368"/>
            <a:ext cx="95250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Clarion</a:t>
            </a:r>
          </a:p>
        </p:txBody>
      </p:sp>
      <p:sp>
        <p:nvSpPr>
          <p:cNvPr id="289" name="Text Box 120">
            <a:extLst>
              <a:ext uri="{FF2B5EF4-FFF2-40B4-BE49-F238E27FC236}">
                <a16:creationId xmlns:a16="http://schemas.microsoft.com/office/drawing/2014/main" id="{09BD974F-012B-4C65-99A4-456F4CCC0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963" y="2246313"/>
            <a:ext cx="776287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Forest</a:t>
            </a:r>
          </a:p>
        </p:txBody>
      </p:sp>
      <p:sp>
        <p:nvSpPr>
          <p:cNvPr id="290" name="Text Box 121">
            <a:extLst>
              <a:ext uri="{FF2B5EF4-FFF2-40B4-BE49-F238E27FC236}">
                <a16:creationId xmlns:a16="http://schemas.microsoft.com/office/drawing/2014/main" id="{8AD87091-B6BE-4123-A623-23F87104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225" y="2422525"/>
            <a:ext cx="815975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Venango</a:t>
            </a:r>
          </a:p>
        </p:txBody>
      </p:sp>
      <p:sp>
        <p:nvSpPr>
          <p:cNvPr id="291" name="Text Box 122">
            <a:extLst>
              <a:ext uri="{FF2B5EF4-FFF2-40B4-BE49-F238E27FC236}">
                <a16:creationId xmlns:a16="http://schemas.microsoft.com/office/drawing/2014/main" id="{E08E9D2F-A87A-4204-8292-47CA5F55D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8" y="4040188"/>
            <a:ext cx="911225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Blair</a:t>
            </a:r>
          </a:p>
        </p:txBody>
      </p:sp>
      <p:sp>
        <p:nvSpPr>
          <p:cNvPr id="292" name="Text Box 123">
            <a:extLst>
              <a:ext uri="{FF2B5EF4-FFF2-40B4-BE49-F238E27FC236}">
                <a16:creationId xmlns:a16="http://schemas.microsoft.com/office/drawing/2014/main" id="{C59B3406-6668-4227-9A27-C6BD51B75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463" y="4843463"/>
            <a:ext cx="1006475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Bedford</a:t>
            </a:r>
          </a:p>
        </p:txBody>
      </p:sp>
      <p:sp>
        <p:nvSpPr>
          <p:cNvPr id="293" name="Text Box 124">
            <a:extLst>
              <a:ext uri="{FF2B5EF4-FFF2-40B4-BE49-F238E27FC236}">
                <a16:creationId xmlns:a16="http://schemas.microsoft.com/office/drawing/2014/main" id="{FEFD8218-9971-4C69-A2D8-96FE533D0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2513" y="4295775"/>
            <a:ext cx="896937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Huntingdon</a:t>
            </a:r>
          </a:p>
        </p:txBody>
      </p:sp>
      <p:sp>
        <p:nvSpPr>
          <p:cNvPr id="294" name="Text Box 125">
            <a:extLst>
              <a:ext uri="{FF2B5EF4-FFF2-40B4-BE49-F238E27FC236}">
                <a16:creationId xmlns:a16="http://schemas.microsoft.com/office/drawing/2014/main" id="{E3A66EFC-A8D1-42FB-9C2B-2C430BDD7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488" y="4764088"/>
            <a:ext cx="1069976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Fulton</a:t>
            </a:r>
          </a:p>
        </p:txBody>
      </p:sp>
      <p:sp>
        <p:nvSpPr>
          <p:cNvPr id="295" name="Text Box 126">
            <a:extLst>
              <a:ext uri="{FF2B5EF4-FFF2-40B4-BE49-F238E27FC236}">
                <a16:creationId xmlns:a16="http://schemas.microsoft.com/office/drawing/2014/main" id="{B2CDFA6B-8200-4B26-B5FD-BB014F225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5040313"/>
            <a:ext cx="803275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Franklin</a:t>
            </a:r>
          </a:p>
        </p:txBody>
      </p:sp>
      <p:sp>
        <p:nvSpPr>
          <p:cNvPr id="296" name="Text Box 127">
            <a:extLst>
              <a:ext uri="{FF2B5EF4-FFF2-40B4-BE49-F238E27FC236}">
                <a16:creationId xmlns:a16="http://schemas.microsoft.com/office/drawing/2014/main" id="{2A0849BB-22CC-4BC4-835C-F4B72C43E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4910138"/>
            <a:ext cx="682828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Somerset</a:t>
            </a:r>
          </a:p>
        </p:txBody>
      </p:sp>
      <p:sp>
        <p:nvSpPr>
          <p:cNvPr id="297" name="Text Box 128">
            <a:extLst>
              <a:ext uri="{FF2B5EF4-FFF2-40B4-BE49-F238E27FC236}">
                <a16:creationId xmlns:a16="http://schemas.microsoft.com/office/drawing/2014/main" id="{32F92C63-C8A2-4343-BEFB-FCA9C868F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3860800"/>
            <a:ext cx="666798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Cambria</a:t>
            </a:r>
          </a:p>
        </p:txBody>
      </p:sp>
      <p:sp>
        <p:nvSpPr>
          <p:cNvPr id="298" name="Text Box 129">
            <a:extLst>
              <a:ext uri="{FF2B5EF4-FFF2-40B4-BE49-F238E27FC236}">
                <a16:creationId xmlns:a16="http://schemas.microsoft.com/office/drawing/2014/main" id="{F809FB6C-636C-4E25-BFB5-BF2EB2929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0"/>
            <a:ext cx="718094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Lawrence</a:t>
            </a:r>
          </a:p>
        </p:txBody>
      </p:sp>
      <p:sp>
        <p:nvSpPr>
          <p:cNvPr id="299" name="Text Box 130">
            <a:extLst>
              <a:ext uri="{FF2B5EF4-FFF2-40B4-BE49-F238E27FC236}">
                <a16:creationId xmlns:a16="http://schemas.microsoft.com/office/drawing/2014/main" id="{AD0F4ABE-8534-470D-A6AC-81242CA53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" y="3540125"/>
            <a:ext cx="56100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Beaver</a:t>
            </a:r>
          </a:p>
        </p:txBody>
      </p:sp>
      <p:sp>
        <p:nvSpPr>
          <p:cNvPr id="300" name="Text Box 131">
            <a:extLst>
              <a:ext uri="{FF2B5EF4-FFF2-40B4-BE49-F238E27FC236}">
                <a16:creationId xmlns:a16="http://schemas.microsoft.com/office/drawing/2014/main" id="{AC44C87F-4220-46C6-90AF-4D17FDD76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387850"/>
            <a:ext cx="835113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Washington</a:t>
            </a:r>
          </a:p>
        </p:txBody>
      </p:sp>
      <p:sp>
        <p:nvSpPr>
          <p:cNvPr id="301" name="Text Box 132">
            <a:extLst>
              <a:ext uri="{FF2B5EF4-FFF2-40B4-BE49-F238E27FC236}">
                <a16:creationId xmlns:a16="http://schemas.microsoft.com/office/drawing/2014/main" id="{AEC5E919-A5CA-41FA-8B1C-A870CE0D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5003800"/>
            <a:ext cx="575426" cy="241227"/>
          </a:xfrm>
          <a:prstGeom prst="rect">
            <a:avLst/>
          </a:prstGeom>
          <a:solidFill>
            <a:srgbClr val="FFFF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Greene</a:t>
            </a:r>
          </a:p>
        </p:txBody>
      </p:sp>
      <p:sp>
        <p:nvSpPr>
          <p:cNvPr id="302" name="Text Box 133">
            <a:extLst>
              <a:ext uri="{FF2B5EF4-FFF2-40B4-BE49-F238E27FC236}">
                <a16:creationId xmlns:a16="http://schemas.microsoft.com/office/drawing/2014/main" id="{CC2046A5-4849-4971-BD55-132869A02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350" y="3289300"/>
            <a:ext cx="52413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Butler</a:t>
            </a:r>
          </a:p>
        </p:txBody>
      </p:sp>
      <p:sp>
        <p:nvSpPr>
          <p:cNvPr id="303" name="Text Box 134">
            <a:extLst>
              <a:ext uri="{FF2B5EF4-FFF2-40B4-BE49-F238E27FC236}">
                <a16:creationId xmlns:a16="http://schemas.microsoft.com/office/drawing/2014/main" id="{50085695-7888-423E-B5EE-C7E0507C1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75" y="3986213"/>
            <a:ext cx="722902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Allegheny</a:t>
            </a:r>
          </a:p>
        </p:txBody>
      </p:sp>
      <p:sp>
        <p:nvSpPr>
          <p:cNvPr id="304" name="Text Box 135">
            <a:extLst>
              <a:ext uri="{FF2B5EF4-FFF2-40B4-BE49-F238E27FC236}">
                <a16:creationId xmlns:a16="http://schemas.microsoft.com/office/drawing/2014/main" id="{6438EB94-7C1E-45EA-A95B-92D516ED6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413" y="4949825"/>
            <a:ext cx="583442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Fayette</a:t>
            </a:r>
          </a:p>
        </p:txBody>
      </p:sp>
      <p:sp>
        <p:nvSpPr>
          <p:cNvPr id="305" name="Text Box 136">
            <a:extLst>
              <a:ext uri="{FF2B5EF4-FFF2-40B4-BE49-F238E27FC236}">
                <a16:creationId xmlns:a16="http://schemas.microsoft.com/office/drawing/2014/main" id="{1597F6A5-1AD7-449B-B6D4-53DC8037D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350" y="4294188"/>
            <a:ext cx="980986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Westmoreland</a:t>
            </a:r>
          </a:p>
        </p:txBody>
      </p:sp>
      <p:sp>
        <p:nvSpPr>
          <p:cNvPr id="306" name="Text Box 137">
            <a:extLst>
              <a:ext uri="{FF2B5EF4-FFF2-40B4-BE49-F238E27FC236}">
                <a16:creationId xmlns:a16="http://schemas.microsoft.com/office/drawing/2014/main" id="{53C22464-8B3B-4C19-B540-54F8C2D50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88" y="3376613"/>
            <a:ext cx="782214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Armstrong</a:t>
            </a:r>
          </a:p>
        </p:txBody>
      </p:sp>
      <p:sp>
        <p:nvSpPr>
          <p:cNvPr id="307" name="Text Box 138">
            <a:extLst>
              <a:ext uri="{FF2B5EF4-FFF2-40B4-BE49-F238E27FC236}">
                <a16:creationId xmlns:a16="http://schemas.microsoft.com/office/drawing/2014/main" id="{4C846B90-B780-43B9-B44B-DC24C15EC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3668713"/>
            <a:ext cx="599472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Indiana</a:t>
            </a:r>
          </a:p>
        </p:txBody>
      </p:sp>
      <p:sp>
        <p:nvSpPr>
          <p:cNvPr id="308" name="Text Box 139">
            <a:extLst>
              <a:ext uri="{FF2B5EF4-FFF2-40B4-BE49-F238E27FC236}">
                <a16:creationId xmlns:a16="http://schemas.microsoft.com/office/drawing/2014/main" id="{067934BA-7213-4F03-97FF-5806489FA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0" y="4173538"/>
            <a:ext cx="490467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Perry</a:t>
            </a:r>
          </a:p>
        </p:txBody>
      </p:sp>
      <p:sp>
        <p:nvSpPr>
          <p:cNvPr id="309" name="Text Box 140">
            <a:extLst>
              <a:ext uri="{FF2B5EF4-FFF2-40B4-BE49-F238E27FC236}">
                <a16:creationId xmlns:a16="http://schemas.microsoft.com/office/drawing/2014/main" id="{A3AA3086-0D42-4E57-8809-12F2BF324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8350" y="4508500"/>
            <a:ext cx="871982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Cumberland</a:t>
            </a:r>
          </a:p>
        </p:txBody>
      </p:sp>
      <p:sp>
        <p:nvSpPr>
          <p:cNvPr id="310" name="Text Box 141">
            <a:extLst>
              <a:ext uri="{FF2B5EF4-FFF2-40B4-BE49-F238E27FC236}">
                <a16:creationId xmlns:a16="http://schemas.microsoft.com/office/drawing/2014/main" id="{E7ED4CDB-D55F-4D63-8CA7-CA08A7807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600" y="5070475"/>
            <a:ext cx="559396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Adams</a:t>
            </a:r>
          </a:p>
        </p:txBody>
      </p:sp>
      <p:sp>
        <p:nvSpPr>
          <p:cNvPr id="311" name="Text Box 142">
            <a:extLst>
              <a:ext uri="{FF2B5EF4-FFF2-40B4-BE49-F238E27FC236}">
                <a16:creationId xmlns:a16="http://schemas.microsoft.com/office/drawing/2014/main" id="{7B6E8AC8-6E39-4CD5-84C7-024106821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613" y="4937125"/>
            <a:ext cx="46001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York</a:t>
            </a:r>
          </a:p>
        </p:txBody>
      </p:sp>
      <p:sp>
        <p:nvSpPr>
          <p:cNvPr id="312" name="Text Box 143">
            <a:extLst>
              <a:ext uri="{FF2B5EF4-FFF2-40B4-BE49-F238E27FC236}">
                <a16:creationId xmlns:a16="http://schemas.microsoft.com/office/drawing/2014/main" id="{3CF51DCC-21F8-4331-B488-E5C6034AA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913" y="4629150"/>
            <a:ext cx="724506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Lancaster</a:t>
            </a:r>
          </a:p>
        </p:txBody>
      </p:sp>
      <p:sp>
        <p:nvSpPr>
          <p:cNvPr id="313" name="Text Box 144">
            <a:extLst>
              <a:ext uri="{FF2B5EF4-FFF2-40B4-BE49-F238E27FC236}">
                <a16:creationId xmlns:a16="http://schemas.microsoft.com/office/drawing/2014/main" id="{523A877A-57BA-4EEE-9D78-2F8E88C80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100" y="4119563"/>
            <a:ext cx="649164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Dauphin</a:t>
            </a:r>
          </a:p>
        </p:txBody>
      </p:sp>
      <p:sp>
        <p:nvSpPr>
          <p:cNvPr id="314" name="Text Box 145">
            <a:extLst>
              <a:ext uri="{FF2B5EF4-FFF2-40B4-BE49-F238E27FC236}">
                <a16:creationId xmlns:a16="http://schemas.microsoft.com/office/drawing/2014/main" id="{AB160D72-E614-4246-BA48-A563C5EDC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913" y="4306888"/>
            <a:ext cx="65718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Lebanon</a:t>
            </a:r>
          </a:p>
        </p:txBody>
      </p:sp>
      <p:sp>
        <p:nvSpPr>
          <p:cNvPr id="315" name="Text Box 146">
            <a:extLst>
              <a:ext uri="{FF2B5EF4-FFF2-40B4-BE49-F238E27FC236}">
                <a16:creationId xmlns:a16="http://schemas.microsoft.com/office/drawing/2014/main" id="{823AEF09-5821-456B-B81D-A24B58D23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163" y="4065588"/>
            <a:ext cx="495276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Berks</a:t>
            </a:r>
          </a:p>
        </p:txBody>
      </p:sp>
      <p:sp>
        <p:nvSpPr>
          <p:cNvPr id="316" name="Text Box 147">
            <a:extLst>
              <a:ext uri="{FF2B5EF4-FFF2-40B4-BE49-F238E27FC236}">
                <a16:creationId xmlns:a16="http://schemas.microsoft.com/office/drawing/2014/main" id="{AF66F5BB-DB7C-4D2B-8F15-75BC578AD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938" y="3798888"/>
            <a:ext cx="557794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latin typeface="Times New Roman" pitchFamily="18" charset="0"/>
              </a:rPr>
              <a:t>Lehigh</a:t>
            </a:r>
          </a:p>
        </p:txBody>
      </p:sp>
      <p:sp>
        <p:nvSpPr>
          <p:cNvPr id="317" name="Text Box 148">
            <a:extLst>
              <a:ext uri="{FF2B5EF4-FFF2-40B4-BE49-F238E27FC236}">
                <a16:creationId xmlns:a16="http://schemas.microsoft.com/office/drawing/2014/main" id="{4FA7DD98-B594-426F-9934-4FBFA8D21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7400" y="3540125"/>
            <a:ext cx="923278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latin typeface="Times New Roman" pitchFamily="18" charset="0"/>
              </a:rPr>
              <a:t>Northampton</a:t>
            </a:r>
          </a:p>
        </p:txBody>
      </p:sp>
      <p:sp>
        <p:nvSpPr>
          <p:cNvPr id="318" name="Text Box 149">
            <a:extLst>
              <a:ext uri="{FF2B5EF4-FFF2-40B4-BE49-F238E27FC236}">
                <a16:creationId xmlns:a16="http://schemas.microsoft.com/office/drawing/2014/main" id="{74FC265B-2CEC-40D5-882A-D5CD7E35D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875" y="4106863"/>
            <a:ext cx="508100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>
                <a:solidFill>
                  <a:srgbClr val="000000"/>
                </a:solidFill>
                <a:latin typeface="Times New Roman" pitchFamily="18" charset="0"/>
              </a:rPr>
              <a:t>Bucks</a:t>
            </a:r>
          </a:p>
        </p:txBody>
      </p:sp>
      <p:sp>
        <p:nvSpPr>
          <p:cNvPr id="319" name="Text Box 150">
            <a:extLst>
              <a:ext uri="{FF2B5EF4-FFF2-40B4-BE49-F238E27FC236}">
                <a16:creationId xmlns:a16="http://schemas.microsoft.com/office/drawing/2014/main" id="{97F5733A-F9A3-4F73-8C55-5264C624D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2150" y="4373563"/>
            <a:ext cx="889615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Montgomery</a:t>
            </a:r>
          </a:p>
        </p:txBody>
      </p:sp>
      <p:sp>
        <p:nvSpPr>
          <p:cNvPr id="320" name="Text Box 151">
            <a:extLst>
              <a:ext uri="{FF2B5EF4-FFF2-40B4-BE49-F238E27FC236}">
                <a16:creationId xmlns:a16="http://schemas.microsoft.com/office/drawing/2014/main" id="{BC01E9DE-FCFC-46A2-B50C-C5831BA69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981" y="4775554"/>
            <a:ext cx="619125" cy="241227"/>
          </a:xfrm>
          <a:prstGeom prst="rect">
            <a:avLst/>
          </a:prstGeom>
          <a:solidFill>
            <a:srgbClr val="FFFF00"/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Chester</a:t>
            </a:r>
          </a:p>
        </p:txBody>
      </p:sp>
      <p:sp>
        <p:nvSpPr>
          <p:cNvPr id="321" name="Text Box 152">
            <a:extLst>
              <a:ext uri="{FF2B5EF4-FFF2-40B4-BE49-F238E27FC236}">
                <a16:creationId xmlns:a16="http://schemas.microsoft.com/office/drawing/2014/main" id="{F73193B2-A813-44C1-8B74-BE9AD376B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900" y="4991100"/>
            <a:ext cx="697254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Delaware</a:t>
            </a:r>
          </a:p>
        </p:txBody>
      </p:sp>
      <p:sp>
        <p:nvSpPr>
          <p:cNvPr id="322" name="Text Box 153">
            <a:extLst>
              <a:ext uri="{FF2B5EF4-FFF2-40B4-BE49-F238E27FC236}">
                <a16:creationId xmlns:a16="http://schemas.microsoft.com/office/drawing/2014/main" id="{F21061AA-2DA2-4D3A-ADFF-AFA8D7080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4781" y="5014949"/>
            <a:ext cx="862364" cy="241227"/>
          </a:xfrm>
          <a:prstGeom prst="rect">
            <a:avLst/>
          </a:prstGeom>
          <a:solidFill>
            <a:srgbClr val="FFFF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Philadelphia</a:t>
            </a:r>
          </a:p>
        </p:txBody>
      </p:sp>
      <p:sp>
        <p:nvSpPr>
          <p:cNvPr id="323" name="Line 154">
            <a:extLst>
              <a:ext uri="{FF2B5EF4-FFF2-40B4-BE49-F238E27FC236}">
                <a16:creationId xmlns:a16="http://schemas.microsoft.com/office/drawing/2014/main" id="{FEA78D82-739E-4423-B12B-B355947BF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953000"/>
            <a:ext cx="258763" cy="1063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 b="1"/>
          </a:p>
        </p:txBody>
      </p:sp>
      <p:sp>
        <p:nvSpPr>
          <p:cNvPr id="324" name="Rectangle 155">
            <a:extLst>
              <a:ext uri="{FF2B5EF4-FFF2-40B4-BE49-F238E27FC236}">
                <a16:creationId xmlns:a16="http://schemas.microsoft.com/office/drawing/2014/main" id="{D8022EB8-D3A5-4DFC-92A3-C5A8FE0E89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2000" y="5619823"/>
            <a:ext cx="388938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325" name="Rectangle 157">
            <a:extLst>
              <a:ext uri="{FF2B5EF4-FFF2-40B4-BE49-F238E27FC236}">
                <a16:creationId xmlns:a16="http://schemas.microsoft.com/office/drawing/2014/main" id="{493D8A6A-5AB7-4A08-B4A2-B09304CF21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2000" y="6012084"/>
            <a:ext cx="393700" cy="228600"/>
          </a:xfrm>
          <a:prstGeom prst="rect">
            <a:avLst/>
          </a:prstGeom>
          <a:solidFill>
            <a:srgbClr val="FF99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 b="1"/>
          </a:p>
        </p:txBody>
      </p:sp>
      <p:sp>
        <p:nvSpPr>
          <p:cNvPr id="326" name="Line 159">
            <a:extLst>
              <a:ext uri="{FF2B5EF4-FFF2-40B4-BE49-F238E27FC236}">
                <a16:creationId xmlns:a16="http://schemas.microsoft.com/office/drawing/2014/main" id="{883DE46A-7613-430E-880B-5395167837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0100" y="5435600"/>
            <a:ext cx="2717800" cy="2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000" b="1"/>
          </a:p>
        </p:txBody>
      </p:sp>
      <p:sp>
        <p:nvSpPr>
          <p:cNvPr id="327" name="Rectangle 167">
            <a:extLst>
              <a:ext uri="{FF2B5EF4-FFF2-40B4-BE49-F238E27FC236}">
                <a16:creationId xmlns:a16="http://schemas.microsoft.com/office/drawing/2014/main" id="{C1003CD0-AE28-46B7-AC1F-AEE15ED79063}"/>
              </a:ext>
            </a:extLst>
          </p:cNvPr>
          <p:cNvSpPr>
            <a:spLocks noChangeAspect="1" noChangeArrowheads="1"/>
          </p:cNvSpPr>
          <p:nvPr/>
        </p:nvSpPr>
        <p:spPr bwMode="auto">
          <a:xfrm flipV="1">
            <a:off x="2952306" y="5661358"/>
            <a:ext cx="388938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 b="1"/>
          </a:p>
          <a:p>
            <a:endParaRPr lang="en-US" sz="1000" b="1"/>
          </a:p>
          <a:p>
            <a:endParaRPr lang="en-US" sz="1000" b="1"/>
          </a:p>
          <a:p>
            <a:endParaRPr lang="en-US" sz="1000" b="1"/>
          </a:p>
          <a:p>
            <a:endParaRPr lang="en-US" sz="1000" b="1"/>
          </a:p>
          <a:p>
            <a:endParaRPr lang="en-US" sz="1000" b="1"/>
          </a:p>
        </p:txBody>
      </p:sp>
      <p:sp>
        <p:nvSpPr>
          <p:cNvPr id="328" name="Text Box 127">
            <a:extLst>
              <a:ext uri="{FF2B5EF4-FFF2-40B4-BE49-F238E27FC236}">
                <a16:creationId xmlns:a16="http://schemas.microsoft.com/office/drawing/2014/main" id="{F590A959-CA64-4734-B82E-492DBF650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529" y="4910138"/>
            <a:ext cx="682828" cy="2412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pPr algn="l" defTabSz="865188"/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</a:rPr>
              <a:t>Somerset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EA184C5B-4F98-4EDD-94D9-9B1329462F47}"/>
              </a:ext>
            </a:extLst>
          </p:cNvPr>
          <p:cNvSpPr txBox="1"/>
          <p:nvPr/>
        </p:nvSpPr>
        <p:spPr>
          <a:xfrm flipH="1">
            <a:off x="1327150" y="5624216"/>
            <a:ext cx="1179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alibri" panose="020F0502020204030204" pitchFamily="34" charset="0"/>
              </a:rPr>
              <a:t>Jeffrey Stinson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57F206D1-03D0-4A75-AC2D-10C358A350AC}"/>
              </a:ext>
            </a:extLst>
          </p:cNvPr>
          <p:cNvSpPr txBox="1"/>
          <p:nvPr/>
        </p:nvSpPr>
        <p:spPr>
          <a:xfrm>
            <a:off x="1249967" y="6020500"/>
            <a:ext cx="16075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alibri" panose="020F0502020204030204" pitchFamily="34" charset="0"/>
              </a:rPr>
              <a:t>Eira Andrade-Hall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54D0DB77-0BFF-4175-BD92-D28A7C0360DE}"/>
              </a:ext>
            </a:extLst>
          </p:cNvPr>
          <p:cNvSpPr txBox="1"/>
          <p:nvPr/>
        </p:nvSpPr>
        <p:spPr>
          <a:xfrm>
            <a:off x="3370411" y="5651213"/>
            <a:ext cx="20621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alibri" panose="020F0502020204030204" pitchFamily="34" charset="0"/>
              </a:rPr>
              <a:t>Ronald Minnich</a:t>
            </a:r>
          </a:p>
        </p:txBody>
      </p: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DAFE1BEC-FF0B-4F51-BDE6-1CB2FA9DC57E}"/>
              </a:ext>
            </a:extLst>
          </p:cNvPr>
          <p:cNvCxnSpPr>
            <a:stCxn id="276" idx="1"/>
          </p:cNvCxnSpPr>
          <p:nvPr/>
        </p:nvCxnSpPr>
        <p:spPr>
          <a:xfrm flipH="1" flipV="1">
            <a:off x="5713412" y="3244813"/>
            <a:ext cx="243840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Rectangle 332">
            <a:extLst>
              <a:ext uri="{FF2B5EF4-FFF2-40B4-BE49-F238E27FC236}">
                <a16:creationId xmlns:a16="http://schemas.microsoft.com/office/drawing/2014/main" id="{D507D8F9-FE90-408B-87BF-013B75B72639}"/>
              </a:ext>
            </a:extLst>
          </p:cNvPr>
          <p:cNvSpPr/>
          <p:nvPr/>
        </p:nvSpPr>
        <p:spPr>
          <a:xfrm>
            <a:off x="2950542" y="6042784"/>
            <a:ext cx="434627" cy="2209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4" name="Text Box 102">
            <a:extLst>
              <a:ext uri="{FF2B5EF4-FFF2-40B4-BE49-F238E27FC236}">
                <a16:creationId xmlns:a16="http://schemas.microsoft.com/office/drawing/2014/main" id="{2EE7E5BF-5D10-4F11-9B05-05711766F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7519" y="3427486"/>
            <a:ext cx="925512" cy="2412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l" defTabSz="865188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Carbon</a:t>
            </a:r>
          </a:p>
        </p:txBody>
      </p: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29388AAC-9C7D-4F2F-AA92-FE5E1CDA65CE}"/>
              </a:ext>
            </a:extLst>
          </p:cNvPr>
          <p:cNvCxnSpPr>
            <a:stCxn id="334" idx="1"/>
          </p:cNvCxnSpPr>
          <p:nvPr/>
        </p:nvCxnSpPr>
        <p:spPr>
          <a:xfrm flipH="1" flipV="1">
            <a:off x="6823869" y="3409913"/>
            <a:ext cx="1263650" cy="138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TextBox 335">
            <a:extLst>
              <a:ext uri="{FF2B5EF4-FFF2-40B4-BE49-F238E27FC236}">
                <a16:creationId xmlns:a16="http://schemas.microsoft.com/office/drawing/2014/main" id="{C2D5DE52-31D4-474C-B352-3FA2702F3F60}"/>
              </a:ext>
            </a:extLst>
          </p:cNvPr>
          <p:cNvSpPr txBox="1"/>
          <p:nvPr/>
        </p:nvSpPr>
        <p:spPr>
          <a:xfrm>
            <a:off x="3341244" y="6032030"/>
            <a:ext cx="1849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+mn-lt"/>
              </a:rPr>
              <a:t>Daphne Simeonoff</a:t>
            </a:r>
          </a:p>
        </p:txBody>
      </p:sp>
    </p:spTree>
    <p:extLst>
      <p:ext uri="{BB962C8B-B14F-4D97-AF65-F5344CB8AC3E}">
        <p14:creationId xmlns:p14="http://schemas.microsoft.com/office/powerpoint/2010/main" val="634954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E175F-8F3A-40D9-982B-D7824A986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MATP Staff Directory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90B43-B675-402C-BCD6-74277E7179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1500" y="1057835"/>
            <a:ext cx="80010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			MATP Staff Directory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Tamara Carter, Director</a:t>
            </a:r>
          </a:p>
          <a:p>
            <a:pPr marL="0" indent="0">
              <a:buNone/>
            </a:pPr>
            <a:r>
              <a:rPr lang="en-US" sz="1200" dirty="0"/>
              <a:t>717-346-3937,  </a:t>
            </a:r>
            <a:r>
              <a:rPr lang="en-US" sz="1200" dirty="0">
                <a:hlinkClick r:id="rId3"/>
              </a:rPr>
              <a:t>tacarter@pa.gov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Daphne Simeonoff,  Program Manager</a:t>
            </a:r>
          </a:p>
          <a:p>
            <a:pPr marL="0" indent="0">
              <a:buNone/>
            </a:pPr>
            <a:r>
              <a:rPr lang="en-US" sz="1200" dirty="0"/>
              <a:t>717-265-7829,  </a:t>
            </a:r>
            <a:r>
              <a:rPr lang="en-US" sz="1200" dirty="0">
                <a:hlinkClick r:id="rId4"/>
              </a:rPr>
              <a:t>daphsimeon@pa.gov</a:t>
            </a:r>
            <a:r>
              <a:rPr lang="en-US" sz="1200" dirty="0"/>
              <a:t> -  Allegheny, Bucks, Chester, Delaware, Fayette, Greene, Montgomery, Philadelphia, Washington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200" dirty="0"/>
              <a:t>Eira Andrade-Hall, Program Monitor</a:t>
            </a:r>
          </a:p>
          <a:p>
            <a:pPr marL="0" indent="0">
              <a:buNone/>
            </a:pPr>
            <a:r>
              <a:rPr lang="en-US" sz="1200" dirty="0"/>
              <a:t>717-214-1351, </a:t>
            </a:r>
            <a:r>
              <a:rPr lang="en-US" sz="1200" dirty="0">
                <a:hlinkClick r:id="rId5"/>
              </a:rPr>
              <a:t>eandradeha@pa.gov</a:t>
            </a:r>
            <a:r>
              <a:rPr lang="en-US" sz="1200" dirty="0"/>
              <a:t> - Adams, Bedford, Blair, Cambria, Centre, Columbia, Cumberland, Franklin, Fulton, Huntingdon, Indiana, Juniata, Mifflin, Montour, Northumberland, Perry, Snyder, Somerset, Union, Westmoreland, York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200" b="1" dirty="0"/>
              <a:t>Ronald Minnich, Program Monitor</a:t>
            </a:r>
            <a:r>
              <a:rPr lang="en-US" sz="1200" dirty="0"/>
              <a:t>		 </a:t>
            </a:r>
          </a:p>
          <a:p>
            <a:pPr marL="0" indent="0">
              <a:buNone/>
            </a:pPr>
            <a:r>
              <a:rPr lang="en-US" sz="1200" dirty="0"/>
              <a:t>717-705-8259, </a:t>
            </a:r>
            <a:r>
              <a:rPr lang="en-US" sz="1200" dirty="0">
                <a:hlinkClick r:id="rId6"/>
              </a:rPr>
              <a:t>rominnich@pa.gov</a:t>
            </a:r>
            <a:r>
              <a:rPr lang="en-US" sz="1200" dirty="0"/>
              <a:t> - Armstrong, Berks, Carbon, Clearfield, Dauphin, Jefferson, Lackawanna, Lancaster, Lebanon, Lehigh, Luzerne, Monroe, Northampton, Pike, Schuylkill, Susquehanna, Wyoming, Wayne</a:t>
            </a:r>
          </a:p>
          <a:p>
            <a:pPr marL="0" indent="0">
              <a:buNone/>
            </a:pPr>
            <a:r>
              <a:rPr lang="en-US" sz="1100" dirty="0"/>
              <a:t>	</a:t>
            </a:r>
          </a:p>
          <a:p>
            <a:pPr marL="0" indent="0">
              <a:buNone/>
            </a:pPr>
            <a:r>
              <a:rPr lang="en-US" sz="1200" b="1" dirty="0"/>
              <a:t>Jeffrey Stinson, Program Monitor  </a:t>
            </a:r>
            <a:r>
              <a:rPr lang="en-US" sz="1200" dirty="0"/>
              <a:t>	 </a:t>
            </a:r>
          </a:p>
          <a:p>
            <a:pPr marL="0" indent="0">
              <a:buNone/>
            </a:pPr>
            <a:r>
              <a:rPr lang="en-US" sz="1200" dirty="0"/>
              <a:t>717-783-3042, </a:t>
            </a:r>
            <a:r>
              <a:rPr lang="en-US" sz="1200" dirty="0">
                <a:hlinkClick r:id="rId7"/>
              </a:rPr>
              <a:t>jstinson@pa.gov</a:t>
            </a:r>
            <a:r>
              <a:rPr lang="en-US" sz="1200" dirty="0"/>
              <a:t> - Beaver, Bradford, Butler, Cameron, Clarion, Clinton, Crawford, Elk, Erie, Forest, Lawrence, Lycoming, McKean, Mercer, Potter, Sullivan, Tioga, Venango, Warren	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200" dirty="0"/>
              <a:t>Cecilia Watkins, Program Analyst</a:t>
            </a:r>
          </a:p>
          <a:p>
            <a:pPr marL="0" indent="0">
              <a:buNone/>
            </a:pPr>
            <a:r>
              <a:rPr lang="en-US" sz="1200" dirty="0"/>
              <a:t>717-214-1352, </a:t>
            </a:r>
            <a:r>
              <a:rPr lang="en-US" sz="1200" dirty="0">
                <a:hlinkClick r:id="rId8"/>
              </a:rPr>
              <a:t>ccwatkins@pa.gov</a:t>
            </a:r>
            <a:r>
              <a:rPr lang="en-US" sz="1200" dirty="0"/>
              <a:t> – Systems point of contact, MATP encounter data, Server registration, instruction and technical assistance, and registration and MATP Website Maintenance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14883-CB15-4AF6-99D0-A49558A79B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5CA76C-EBEC-4F79-82D6-45007243A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99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E6E91-D88A-431D-A76B-BB06BA80B7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8570C-09D8-4124-A1EB-74FD3D4D7A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For more information, please visit </a:t>
            </a:r>
            <a:r>
              <a:rPr lang="en-US" sz="2400" u="sng" dirty="0">
                <a:solidFill>
                  <a:srgbClr val="0070C0"/>
                </a:solidFill>
              </a:rPr>
              <a:t>www.</a:t>
            </a:r>
            <a:r>
              <a:rPr lang="en-US" sz="24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matp.pa.gov</a:t>
            </a:r>
            <a:endParaRPr lang="en-US" sz="2400" u="sng" dirty="0">
              <a:solidFill>
                <a:srgbClr val="0070C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79429-247E-41AA-849B-F96253E4AA9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EFB6826-B3ED-4798-B521-4B5857165F20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CD8996-7228-45C0-B8D8-8420B363D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9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290732"/>
            <a:ext cx="8001000" cy="457200"/>
          </a:xfrm>
        </p:spPr>
        <p:txBody>
          <a:bodyPr/>
          <a:lstStyle/>
          <a:p>
            <a:r>
              <a:rPr lang="en-US" cap="small" dirty="0">
                <a:ea typeface="Verdana" panose="020B0604030504040204" pitchFamily="34" charset="0"/>
                <a:cs typeface="Verdana" panose="020B0604030504040204" pitchFamily="34" charset="0"/>
              </a:rPr>
              <a:t>MATP </a:t>
            </a:r>
            <a:r>
              <a:rPr lang="en-US" dirty="0"/>
              <a:t>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b="1" dirty="0">
                <a:ea typeface="Verdana" panose="020B0604030504040204" pitchFamily="34" charset="0"/>
                <a:cs typeface="Verdana" panose="020B0604030504040204" pitchFamily="34" charset="0"/>
              </a:rPr>
              <a:t>The MATP in Pennsylvania is governed by: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State Plan under Title XIX of the Social Security Act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Public Welfare Code (62 P.S. §§ 202 &amp; 403)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55 Pa. Code § 2070, Eligibility for Services Funded Through the Public Assistance Transportation Block Grant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MATP Standards and Guidelines (S &amp; 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A9AF69DB-14BC-449D-BC99-F24B05F8046E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0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4800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b="1" dirty="0">
                <a:ea typeface="Verdana" panose="020B0604030504040204" pitchFamily="34" charset="0"/>
                <a:cs typeface="Verdana" panose="020B0604030504040204" pitchFamily="34" charset="0"/>
              </a:rPr>
              <a:t>The MATP is designed to provide: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Access to MA compensable medical and pharmacy services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Access to ongoing treatment of chronic diseases and care management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Access to preventative care (equates to fewer and shorter hospital stays)</a:t>
            </a:r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white">
          <a:xfrm>
            <a:off x="685800" y="290732"/>
            <a:ext cx="8001000" cy="457200"/>
          </a:xfrm>
        </p:spPr>
        <p:txBody>
          <a:bodyPr/>
          <a:lstStyle/>
          <a:p>
            <a:r>
              <a:rPr lang="en-US" dirty="0"/>
              <a:t>MATP Basics Continued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4BFAB8-0757-40E7-A5D8-31838F749C16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1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FF98F6-8C30-4F85-B13E-A59AA22BD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4800600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County Government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Sub-Contracted Entities of County Government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Transportation Brokerage Agencies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Local Transit Agencies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0B7-4834-4491-BCDA-2C3899AC8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Providers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13E5D-9865-4016-9844-466149DD0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08C381-0B50-4C5E-ABC8-46BD068596A9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21BD0-D036-4919-BF70-3A509282C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83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ED663-EF15-40EB-9CBC-27D89D40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Available Modes of Transportation</a:t>
            </a:r>
            <a:b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1C75A-5272-49ED-AAA7-74EB96FDA04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Mass transit (buses, trains, subways etc..)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Mileage Reimbursement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Paratransit (includes multi-modal and taxi)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Volunteers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459E8-F669-4CE5-8D8D-3D4E47BFDEF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53E8B-9E59-46C6-95C1-2B5C7DCB5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9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A7D74-1AB1-4648-9E59-A1EAE67A1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90732"/>
            <a:ext cx="8001000" cy="457200"/>
          </a:xfrm>
        </p:spPr>
        <p:txBody>
          <a:bodyPr/>
          <a:lstStyle/>
          <a:p>
            <a:r>
              <a:rPr lang="en-US" dirty="0"/>
              <a:t>Accessing MATP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97EDB-491F-4576-A20A-59BDDCBDF2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To begin the registration process, the consumer should contact the MATP agency in their county in order to determine and complete the following: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Eligibility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1200" dirty="0">
                <a:ea typeface="Verdana" panose="020B0604030504040204" pitchFamily="34" charset="0"/>
                <a:cs typeface="Verdana" panose="020B0604030504040204" pitchFamily="34" charset="0"/>
              </a:rPr>
              <a:t>75% of all Category/Code combinations are eligible for the MATP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1200" dirty="0">
                <a:ea typeface="Verdana" panose="020B0604030504040204" pitchFamily="34" charset="0"/>
                <a:cs typeface="Verdana" panose="020B0604030504040204" pitchFamily="34" charset="0"/>
              </a:rPr>
              <a:t>Consumers 65 years of age, are referred to the Shared Ride 65+ Program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1200" dirty="0">
                <a:ea typeface="Verdana" panose="020B0604030504040204" pitchFamily="34" charset="0"/>
                <a:cs typeface="Verdana" panose="020B0604030504040204" pitchFamily="34" charset="0"/>
              </a:rPr>
              <a:t>Shared Ride pays 85% of the fare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1200" dirty="0">
                <a:ea typeface="Verdana" panose="020B0604030504040204" pitchFamily="34" charset="0"/>
                <a:cs typeface="Verdana" panose="020B0604030504040204" pitchFamily="34" charset="0"/>
              </a:rPr>
              <a:t>MATP pays 15% of the fare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Application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Needs Assessment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Determination of Mode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9B090-FA01-4821-942B-DF988E7D196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0AFF56-66C8-4ED4-82E5-ACA76646F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9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AB0C4-AE9E-4DA2-8E9D-CFCC293C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Covered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861B2-5FC2-458B-9467-27A2250BBA2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Grantee is required to provide transportation to all </a:t>
            </a:r>
            <a:r>
              <a:rPr lang="en-US" u="sng" dirty="0">
                <a:ea typeface="Verdana" panose="020B0604030504040204" pitchFamily="34" charset="0"/>
                <a:cs typeface="Verdana" panose="020B0604030504040204" pitchFamily="34" charset="0"/>
              </a:rPr>
              <a:t>MA covered services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Examples of covered services: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ea typeface="Verdana" panose="020B0604030504040204" pitchFamily="34" charset="0"/>
                <a:cs typeface="Verdana" panose="020B0604030504040204" pitchFamily="34" charset="0"/>
              </a:rPr>
              <a:t>Physician’s Office			Dialysis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ea typeface="Verdana" panose="020B0604030504040204" pitchFamily="34" charset="0"/>
                <a:cs typeface="Verdana" panose="020B0604030504040204" pitchFamily="34" charset="0"/>
              </a:rPr>
              <a:t>Pharmacy				Behavioral Health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ea typeface="Verdana" panose="020B0604030504040204" pitchFamily="34" charset="0"/>
                <a:cs typeface="Verdana" panose="020B0604030504040204" pitchFamily="34" charset="0"/>
              </a:rPr>
              <a:t>Methadone Clinic			PT, OT, Rehab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ea typeface="Verdana" panose="020B0604030504040204" pitchFamily="34" charset="0"/>
                <a:cs typeface="Verdana" panose="020B0604030504040204" pitchFamily="34" charset="0"/>
              </a:rPr>
              <a:t>Urgent Care Trip (this does not refer to an Urgent Care Center</a:t>
            </a:r>
            <a:r>
              <a:rPr 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Grantee must ensure transportation is only to and from qualified </a:t>
            </a:r>
            <a:r>
              <a:rPr lang="en-US" u="sng" dirty="0">
                <a:ea typeface="Verdana" panose="020B0604030504040204" pitchFamily="34" charset="0"/>
                <a:cs typeface="Verdana" panose="020B0604030504040204" pitchFamily="34" charset="0"/>
              </a:rPr>
              <a:t>MA-enrolled providers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of their choice.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49C40-9D9B-4D61-91B9-EA493176BD3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0EE4E-4637-4F19-9A91-24B2CC46A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41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0020E-780A-4C66-B145-7596E1E99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90732"/>
            <a:ext cx="8001000" cy="457200"/>
          </a:xfrm>
        </p:spPr>
        <p:txBody>
          <a:bodyPr/>
          <a:lstStyle/>
          <a:p>
            <a:r>
              <a:rPr lang="en-US" dirty="0"/>
              <a:t>Non-Covered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A83B2-9867-41BB-B446-69A87EC1516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Examples of non-covered services:</a:t>
            </a:r>
          </a:p>
          <a:p>
            <a:pPr marL="0" indent="0">
              <a:buNone/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Transportation to any service not MA compensable</a:t>
            </a:r>
          </a:p>
          <a:p>
            <a:pPr marL="457200" lvl="1" indent="0">
              <a:buNone/>
            </a:pP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Transportation to non-medical services</a:t>
            </a:r>
          </a:p>
          <a:p>
            <a:pPr marL="457200" lvl="1" indent="0">
              <a:buNone/>
            </a:pP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Transportation to adult day programs</a:t>
            </a:r>
          </a:p>
          <a:p>
            <a:pPr marL="457200" lvl="1" indent="0">
              <a:buNone/>
            </a:pP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Transportation to urgent care centers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FE584-FD6E-4BC3-8ABB-D612AA221B3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97FAC-72CB-4151-BF86-5D8677CC9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4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15BE5-9016-423C-A508-03083CF6D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457200"/>
          </a:xfrm>
        </p:spPr>
        <p:txBody>
          <a:bodyPr/>
          <a:lstStyle/>
          <a:p>
            <a:r>
              <a:rPr lang="en-US" dirty="0"/>
              <a:t>The Provision of Services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EE3F6-666A-4A69-900C-31F37092FE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Transportation must be available to get consumers to and from qualified MA-enrolled providers of their choice who are generally available and used by other residents of the community.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If necessary, the Grantee must allow one (1) escort to accompany a consumer depending on verifiable medical support, supervision, or translation needs.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F517F-BDA0-46AD-8CCB-B1CCBB7F195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12/29/2020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F80AC-406B-4AEC-A966-3EB10CAA4F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01805"/>
      </p:ext>
    </p:extLst>
  </p:cSld>
  <p:clrMapOvr>
    <a:masterClrMapping/>
  </p:clrMapOvr>
</p:sld>
</file>

<file path=ppt/theme/theme1.xml><?xml version="1.0" encoding="utf-8"?>
<a:theme xmlns:a="http://schemas.openxmlformats.org/drawingml/2006/main" name="DHS Presentations Template 1v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TP1015-2019 - Press edits.potx  -  Read-Only" id="{4C1B0788-0B8E-461E-9345-D376ABE15B0D}" vid="{378221FC-778F-4785-9767-9A17E176BF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MATP Basics5-21-19</Template>
  <TotalTime>12870</TotalTime>
  <Words>1046</Words>
  <Application>Microsoft Office PowerPoint</Application>
  <PresentationFormat>On-screen Show (4:3)</PresentationFormat>
  <Paragraphs>241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Verdana</vt:lpstr>
      <vt:lpstr>DHS Presentations Template 1v3</vt:lpstr>
      <vt:lpstr>Medical Assistance Transportation Program (MATP)</vt:lpstr>
      <vt:lpstr>MATP Basics</vt:lpstr>
      <vt:lpstr>MATP Basics Continued</vt:lpstr>
      <vt:lpstr>Transportation Providers</vt:lpstr>
      <vt:lpstr>Available Modes of Transportation </vt:lpstr>
      <vt:lpstr>Accessing MATP Services</vt:lpstr>
      <vt:lpstr>Covered Services</vt:lpstr>
      <vt:lpstr>Non-Covered Services </vt:lpstr>
      <vt:lpstr>The Provision of Services </vt:lpstr>
      <vt:lpstr>The Provision of Services Continued  </vt:lpstr>
      <vt:lpstr>The Provision of Services Continued  </vt:lpstr>
      <vt:lpstr>MATP Updates </vt:lpstr>
      <vt:lpstr>COVID -19 Public Health Emergency</vt:lpstr>
      <vt:lpstr>Program Staff Assignments</vt:lpstr>
      <vt:lpstr>MATP Staff Directory </vt:lpstr>
      <vt:lpstr>Thank you!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Assistance Transportation Program (MATP)</dc:title>
  <dc:creator>Carter, Tamara</dc:creator>
  <cp:lastModifiedBy>Warren, Bryan</cp:lastModifiedBy>
  <cp:revision>50</cp:revision>
  <cp:lastPrinted>2019-10-24T15:14:52Z</cp:lastPrinted>
  <dcterms:created xsi:type="dcterms:W3CDTF">2019-05-28T16:18:24Z</dcterms:created>
  <dcterms:modified xsi:type="dcterms:W3CDTF">2020-12-29T17:56:52Z</dcterms:modified>
</cp:coreProperties>
</file>